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3.xml" ContentType="application/vnd.openxmlformats-officedocument.presentationml.comments+xml"/>
  <Override PartName="/ppt/notesSlides/notesSlide13.xml" ContentType="application/vnd.openxmlformats-officedocument.presentationml.notesSlide+xml"/>
  <Override PartName="/ppt/comments/comment4.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302" r:id="rId36"/>
    <p:sldId id="292" r:id="rId37"/>
    <p:sldId id="301" r:id="rId38"/>
    <p:sldId id="293" r:id="rId39"/>
    <p:sldId id="294" r:id="rId40"/>
    <p:sldId id="295" r:id="rId41"/>
    <p:sldId id="296" r:id="rId42"/>
    <p:sldId id="297" r:id="rId43"/>
    <p:sldId id="298" r:id="rId44"/>
    <p:sldId id="299" r:id="rId45"/>
    <p:sldId id="300" r:id="rId46"/>
  </p:sldIdLst>
  <p:sldSz cx="9144000" cy="5143500" type="screen16x9"/>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well.k.miller@sbcglobal.net" initials="l"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A1A1"/>
    <a:srgbClr val="700017"/>
    <a:srgbClr val="F200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95" d="100"/>
          <a:sy n="95" d="100"/>
        </p:scale>
        <p:origin x="828" y="7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4-01-05T12:56:36.671" idx="3">
    <p:pos x="10" y="10"/>
    <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4-01-05T13:00:00.471" idx="4">
    <p:pos x="10" y="10"/>
    <p:text>Who we regulate</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14-01-05T13:03:00.481" idx="5">
    <p:pos x="10" y="10"/>
    <p:text>Add 4901:1-10-27(E)</p:text>
  </p:cm>
</p:cmLst>
</file>

<file path=ppt/comments/comment4.xml><?xml version="1.0" encoding="utf-8"?>
<p:cmLst xmlns:a="http://schemas.openxmlformats.org/drawingml/2006/main" xmlns:r="http://schemas.openxmlformats.org/officeDocument/2006/relationships" xmlns:p="http://schemas.openxmlformats.org/presentationml/2006/main">
  <p:cm authorId="1" dt="2014-01-05T13:05:38.558" idx="6">
    <p:pos x="10" y="10"/>
    <p:text>Create additional slides to show d, f and i</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defRPr sz="1200"/>
            </a:lvl1pPr>
          </a:lstStyle>
          <a:p>
            <a:pPr>
              <a:defRPr/>
            </a:pPr>
            <a:endParaRPr lang="en-US"/>
          </a:p>
        </p:txBody>
      </p:sp>
      <p:sp>
        <p:nvSpPr>
          <p:cNvPr id="12291" name="Rectangle 3"/>
          <p:cNvSpPr>
            <a:spLocks noGrp="1" noChangeArrowheads="1"/>
          </p:cNvSpPr>
          <p:nvPr>
            <p:ph type="dt"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US"/>
          </a:p>
        </p:txBody>
      </p:sp>
      <p:sp>
        <p:nvSpPr>
          <p:cNvPr id="2052"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701040" y="4415790"/>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defRPr sz="1200"/>
            </a:lvl1pPr>
          </a:lstStyle>
          <a:p>
            <a:pPr>
              <a:defRPr/>
            </a:pPr>
            <a:endParaRPr lang="en-US"/>
          </a:p>
        </p:txBody>
      </p:sp>
      <p:sp>
        <p:nvSpPr>
          <p:cNvPr id="12295" name="Rectangle 7"/>
          <p:cNvSpPr>
            <a:spLocks noGrp="1" noChangeArrowheads="1"/>
          </p:cNvSpPr>
          <p:nvPr>
            <p:ph type="sldNum" sz="quarter" idx="5"/>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vl1pPr>
          </a:lstStyle>
          <a:p>
            <a:pPr>
              <a:defRPr/>
            </a:pPr>
            <a:fld id="{B3FCB4EB-9EBA-4A05-B4F4-0C1014E8FEBC}" type="slidenum">
              <a:rPr lang="en-US"/>
              <a:pPr>
                <a:defRPr/>
              </a:pPr>
              <a:t>‹#›</a:t>
            </a:fld>
            <a:endParaRPr lang="en-US"/>
          </a:p>
        </p:txBody>
      </p:sp>
    </p:spTree>
    <p:extLst>
      <p:ext uri="{BB962C8B-B14F-4D97-AF65-F5344CB8AC3E}">
        <p14:creationId xmlns:p14="http://schemas.microsoft.com/office/powerpoint/2010/main" val="2853126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xfrm>
            <a:off x="1181100" y="696913"/>
            <a:ext cx="4648200" cy="3486150"/>
          </a:xfrm>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5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5650" indent="-290513">
              <a:spcBef>
                <a:spcPct val="30000"/>
              </a:spcBef>
              <a:defRPr sz="1200">
                <a:solidFill>
                  <a:schemeClr val="tx1"/>
                </a:solidFill>
                <a:latin typeface="Arial" panose="020B0604020202020204" pitchFamily="34" charset="0"/>
              </a:defRPr>
            </a:lvl2pPr>
            <a:lvl3pPr marL="1163638" indent="-231775">
              <a:spcBef>
                <a:spcPct val="30000"/>
              </a:spcBef>
              <a:defRPr sz="1200">
                <a:solidFill>
                  <a:schemeClr val="tx1"/>
                </a:solidFill>
                <a:latin typeface="Arial" panose="020B0604020202020204" pitchFamily="34" charset="0"/>
              </a:defRPr>
            </a:lvl3pPr>
            <a:lvl4pPr marL="1630363" indent="-231775">
              <a:spcBef>
                <a:spcPct val="30000"/>
              </a:spcBef>
              <a:defRPr sz="1200">
                <a:solidFill>
                  <a:schemeClr val="tx1"/>
                </a:solidFill>
                <a:latin typeface="Arial" panose="020B0604020202020204" pitchFamily="34" charset="0"/>
              </a:defRPr>
            </a:lvl4pPr>
            <a:lvl5pPr marL="2095500" indent="-231775">
              <a:spcBef>
                <a:spcPct val="30000"/>
              </a:spcBef>
              <a:defRPr sz="1200">
                <a:solidFill>
                  <a:schemeClr val="tx1"/>
                </a:solidFill>
                <a:latin typeface="Arial" panose="020B0604020202020204" pitchFamily="34" charset="0"/>
              </a:defRPr>
            </a:lvl5pPr>
            <a:lvl6pPr marL="2552700" indent="-231775" eaLnBrk="0" fontAlgn="base" hangingPunct="0">
              <a:spcBef>
                <a:spcPct val="30000"/>
              </a:spcBef>
              <a:spcAft>
                <a:spcPct val="0"/>
              </a:spcAft>
              <a:defRPr sz="1200">
                <a:solidFill>
                  <a:schemeClr val="tx1"/>
                </a:solidFill>
                <a:latin typeface="Arial" panose="020B0604020202020204" pitchFamily="34" charset="0"/>
              </a:defRPr>
            </a:lvl6pPr>
            <a:lvl7pPr marL="3009900" indent="-231775" eaLnBrk="0" fontAlgn="base" hangingPunct="0">
              <a:spcBef>
                <a:spcPct val="30000"/>
              </a:spcBef>
              <a:spcAft>
                <a:spcPct val="0"/>
              </a:spcAft>
              <a:defRPr sz="1200">
                <a:solidFill>
                  <a:schemeClr val="tx1"/>
                </a:solidFill>
                <a:latin typeface="Arial" panose="020B0604020202020204" pitchFamily="34" charset="0"/>
              </a:defRPr>
            </a:lvl7pPr>
            <a:lvl8pPr marL="3467100" indent="-231775" eaLnBrk="0" fontAlgn="base" hangingPunct="0">
              <a:spcBef>
                <a:spcPct val="30000"/>
              </a:spcBef>
              <a:spcAft>
                <a:spcPct val="0"/>
              </a:spcAft>
              <a:defRPr sz="1200">
                <a:solidFill>
                  <a:schemeClr val="tx1"/>
                </a:solidFill>
                <a:latin typeface="Arial" panose="020B0604020202020204" pitchFamily="34" charset="0"/>
              </a:defRPr>
            </a:lvl8pPr>
            <a:lvl9pPr marL="3924300"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2A32050-7DFE-451D-A366-06DC43CA34C1}" type="slidenum">
              <a:rPr lang="en-US" altLang="en-US"/>
              <a:pPr>
                <a:spcBef>
                  <a:spcPct val="0"/>
                </a:spcBef>
              </a:pPr>
              <a:t>1</a:t>
            </a:fld>
            <a:endParaRPr lang="en-US" altLang="en-US"/>
          </a:p>
        </p:txBody>
      </p:sp>
    </p:spTree>
    <p:extLst>
      <p:ext uri="{BB962C8B-B14F-4D97-AF65-F5344CB8AC3E}">
        <p14:creationId xmlns:p14="http://schemas.microsoft.com/office/powerpoint/2010/main" val="1530301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406400" y="696913"/>
            <a:ext cx="6197600" cy="3486150"/>
          </a:xfrm>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As related to vegetation management and control, section 218 of the NESC requires</a:t>
            </a: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5650" indent="-290513">
              <a:spcBef>
                <a:spcPct val="30000"/>
              </a:spcBef>
              <a:defRPr sz="1200">
                <a:solidFill>
                  <a:schemeClr val="tx1"/>
                </a:solidFill>
                <a:latin typeface="Arial" panose="020B0604020202020204" pitchFamily="34" charset="0"/>
              </a:defRPr>
            </a:lvl2pPr>
            <a:lvl3pPr marL="1163638" indent="-231775">
              <a:spcBef>
                <a:spcPct val="30000"/>
              </a:spcBef>
              <a:defRPr sz="1200">
                <a:solidFill>
                  <a:schemeClr val="tx1"/>
                </a:solidFill>
                <a:latin typeface="Arial" panose="020B0604020202020204" pitchFamily="34" charset="0"/>
              </a:defRPr>
            </a:lvl3pPr>
            <a:lvl4pPr marL="1630363" indent="-231775">
              <a:spcBef>
                <a:spcPct val="30000"/>
              </a:spcBef>
              <a:defRPr sz="1200">
                <a:solidFill>
                  <a:schemeClr val="tx1"/>
                </a:solidFill>
                <a:latin typeface="Arial" panose="020B0604020202020204" pitchFamily="34" charset="0"/>
              </a:defRPr>
            </a:lvl4pPr>
            <a:lvl5pPr marL="2095500" indent="-231775">
              <a:spcBef>
                <a:spcPct val="30000"/>
              </a:spcBef>
              <a:defRPr sz="1200">
                <a:solidFill>
                  <a:schemeClr val="tx1"/>
                </a:solidFill>
                <a:latin typeface="Arial" panose="020B0604020202020204" pitchFamily="34" charset="0"/>
              </a:defRPr>
            </a:lvl5pPr>
            <a:lvl6pPr marL="2552700" indent="-231775" eaLnBrk="0" fontAlgn="base" hangingPunct="0">
              <a:spcBef>
                <a:spcPct val="30000"/>
              </a:spcBef>
              <a:spcAft>
                <a:spcPct val="0"/>
              </a:spcAft>
              <a:defRPr sz="1200">
                <a:solidFill>
                  <a:schemeClr val="tx1"/>
                </a:solidFill>
                <a:latin typeface="Arial" panose="020B0604020202020204" pitchFamily="34" charset="0"/>
              </a:defRPr>
            </a:lvl6pPr>
            <a:lvl7pPr marL="3009900" indent="-231775" eaLnBrk="0" fontAlgn="base" hangingPunct="0">
              <a:spcBef>
                <a:spcPct val="30000"/>
              </a:spcBef>
              <a:spcAft>
                <a:spcPct val="0"/>
              </a:spcAft>
              <a:defRPr sz="1200">
                <a:solidFill>
                  <a:schemeClr val="tx1"/>
                </a:solidFill>
                <a:latin typeface="Arial" panose="020B0604020202020204" pitchFamily="34" charset="0"/>
              </a:defRPr>
            </a:lvl7pPr>
            <a:lvl8pPr marL="3467100" indent="-231775" eaLnBrk="0" fontAlgn="base" hangingPunct="0">
              <a:spcBef>
                <a:spcPct val="30000"/>
              </a:spcBef>
              <a:spcAft>
                <a:spcPct val="0"/>
              </a:spcAft>
              <a:defRPr sz="1200">
                <a:solidFill>
                  <a:schemeClr val="tx1"/>
                </a:solidFill>
                <a:latin typeface="Arial" panose="020B0604020202020204" pitchFamily="34" charset="0"/>
              </a:defRPr>
            </a:lvl8pPr>
            <a:lvl9pPr marL="3924300"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70C66F9-19B1-4933-9D4A-E347AD5F4D4B}" type="slidenum">
              <a:rPr lang="en-US" altLang="en-US"/>
              <a:pPr>
                <a:spcBef>
                  <a:spcPct val="0"/>
                </a:spcBef>
              </a:pPr>
              <a:t>10</a:t>
            </a:fld>
            <a:endParaRPr lang="en-US" altLang="en-US"/>
          </a:p>
        </p:txBody>
      </p:sp>
    </p:spTree>
    <p:extLst>
      <p:ext uri="{BB962C8B-B14F-4D97-AF65-F5344CB8AC3E}">
        <p14:creationId xmlns:p14="http://schemas.microsoft.com/office/powerpoint/2010/main" val="367351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1181100" y="696913"/>
            <a:ext cx="4648200" cy="3486150"/>
          </a:xfrm>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ESSS Rule 27 requires electric utilities to establish written programs and schedules for seven specific distribution maintenance programs.  </a:t>
            </a: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7DA6AA2-A7D0-494C-9032-D42253105F97}" type="slidenum">
              <a:rPr lang="en-US" altLang="en-US"/>
              <a:pPr>
                <a:spcBef>
                  <a:spcPct val="0"/>
                </a:spcBef>
              </a:pPr>
              <a:t>11</a:t>
            </a:fld>
            <a:endParaRPr lang="en-US" altLang="en-US"/>
          </a:p>
        </p:txBody>
      </p:sp>
    </p:spTree>
    <p:extLst>
      <p:ext uri="{BB962C8B-B14F-4D97-AF65-F5344CB8AC3E}">
        <p14:creationId xmlns:p14="http://schemas.microsoft.com/office/powerpoint/2010/main" val="3641732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1181100" y="696913"/>
            <a:ext cx="4648200" cy="3486150"/>
          </a:xfrm>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Right of way vegetation is one of the seven required programs.</a:t>
            </a: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2DA0C8B-5C75-4522-AB82-EF624198376F}" type="slidenum">
              <a:rPr lang="en-US" altLang="en-US"/>
              <a:pPr>
                <a:spcBef>
                  <a:spcPct val="0"/>
                </a:spcBef>
              </a:pPr>
              <a:t>12</a:t>
            </a:fld>
            <a:endParaRPr lang="en-US" altLang="en-US"/>
          </a:p>
        </p:txBody>
      </p:sp>
    </p:spTree>
    <p:extLst>
      <p:ext uri="{BB962C8B-B14F-4D97-AF65-F5344CB8AC3E}">
        <p14:creationId xmlns:p14="http://schemas.microsoft.com/office/powerpoint/2010/main" val="1027511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1181100" y="696913"/>
            <a:ext cx="4648200" cy="3486150"/>
          </a:xfrm>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On or before March 31 of each year, electric utilities are required to file an annual report describing the previous year’s quality, safety and reliability of their distribution service.  Highlights include:</a:t>
            </a:r>
          </a:p>
          <a:p>
            <a:endParaRPr lang="en-US" altLang="en-US">
              <a:latin typeface="Arial" panose="020B0604020202020204" pitchFamily="34" charset="0"/>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5650" indent="-290513">
              <a:spcBef>
                <a:spcPct val="30000"/>
              </a:spcBef>
              <a:defRPr sz="1200">
                <a:solidFill>
                  <a:schemeClr val="tx1"/>
                </a:solidFill>
                <a:latin typeface="Arial" panose="020B0604020202020204" pitchFamily="34" charset="0"/>
              </a:defRPr>
            </a:lvl2pPr>
            <a:lvl3pPr marL="1163638" indent="-231775">
              <a:spcBef>
                <a:spcPct val="30000"/>
              </a:spcBef>
              <a:defRPr sz="1200">
                <a:solidFill>
                  <a:schemeClr val="tx1"/>
                </a:solidFill>
                <a:latin typeface="Arial" panose="020B0604020202020204" pitchFamily="34" charset="0"/>
              </a:defRPr>
            </a:lvl3pPr>
            <a:lvl4pPr marL="1630363" indent="-231775">
              <a:spcBef>
                <a:spcPct val="30000"/>
              </a:spcBef>
              <a:defRPr sz="1200">
                <a:solidFill>
                  <a:schemeClr val="tx1"/>
                </a:solidFill>
                <a:latin typeface="Arial" panose="020B0604020202020204" pitchFamily="34" charset="0"/>
              </a:defRPr>
            </a:lvl4pPr>
            <a:lvl5pPr marL="2095500" indent="-231775">
              <a:spcBef>
                <a:spcPct val="30000"/>
              </a:spcBef>
              <a:defRPr sz="1200">
                <a:solidFill>
                  <a:schemeClr val="tx1"/>
                </a:solidFill>
                <a:latin typeface="Arial" panose="020B0604020202020204" pitchFamily="34" charset="0"/>
              </a:defRPr>
            </a:lvl5pPr>
            <a:lvl6pPr marL="2552700" indent="-231775" eaLnBrk="0" fontAlgn="base" hangingPunct="0">
              <a:spcBef>
                <a:spcPct val="30000"/>
              </a:spcBef>
              <a:spcAft>
                <a:spcPct val="0"/>
              </a:spcAft>
              <a:defRPr sz="1200">
                <a:solidFill>
                  <a:schemeClr val="tx1"/>
                </a:solidFill>
                <a:latin typeface="Arial" panose="020B0604020202020204" pitchFamily="34" charset="0"/>
              </a:defRPr>
            </a:lvl6pPr>
            <a:lvl7pPr marL="3009900" indent="-231775" eaLnBrk="0" fontAlgn="base" hangingPunct="0">
              <a:spcBef>
                <a:spcPct val="30000"/>
              </a:spcBef>
              <a:spcAft>
                <a:spcPct val="0"/>
              </a:spcAft>
              <a:defRPr sz="1200">
                <a:solidFill>
                  <a:schemeClr val="tx1"/>
                </a:solidFill>
                <a:latin typeface="Arial" panose="020B0604020202020204" pitchFamily="34" charset="0"/>
              </a:defRPr>
            </a:lvl7pPr>
            <a:lvl8pPr marL="3467100" indent="-231775" eaLnBrk="0" fontAlgn="base" hangingPunct="0">
              <a:spcBef>
                <a:spcPct val="30000"/>
              </a:spcBef>
              <a:spcAft>
                <a:spcPct val="0"/>
              </a:spcAft>
              <a:defRPr sz="1200">
                <a:solidFill>
                  <a:schemeClr val="tx1"/>
                </a:solidFill>
                <a:latin typeface="Arial" panose="020B0604020202020204" pitchFamily="34" charset="0"/>
              </a:defRPr>
            </a:lvl8pPr>
            <a:lvl9pPr marL="3924300"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47414B3-6FCF-47D4-9CCB-3D9174808D19}" type="slidenum">
              <a:rPr lang="en-US" altLang="en-US"/>
              <a:pPr>
                <a:spcBef>
                  <a:spcPct val="0"/>
                </a:spcBef>
              </a:pPr>
              <a:t>13</a:t>
            </a:fld>
            <a:endParaRPr lang="en-US" altLang="en-US"/>
          </a:p>
        </p:txBody>
      </p:sp>
    </p:spTree>
    <p:extLst>
      <p:ext uri="{BB962C8B-B14F-4D97-AF65-F5344CB8AC3E}">
        <p14:creationId xmlns:p14="http://schemas.microsoft.com/office/powerpoint/2010/main" val="831109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1181100" y="696913"/>
            <a:ext cx="4648200" cy="3486150"/>
          </a:xfrm>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Based on review of outage cause and duration, staff determines the effectiveness of veg management program</a:t>
            </a: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5650" indent="-290513">
              <a:spcBef>
                <a:spcPct val="30000"/>
              </a:spcBef>
              <a:defRPr sz="1200">
                <a:solidFill>
                  <a:schemeClr val="tx1"/>
                </a:solidFill>
                <a:latin typeface="Arial" panose="020B0604020202020204" pitchFamily="34" charset="0"/>
              </a:defRPr>
            </a:lvl2pPr>
            <a:lvl3pPr marL="1163638" indent="-231775">
              <a:spcBef>
                <a:spcPct val="30000"/>
              </a:spcBef>
              <a:defRPr sz="1200">
                <a:solidFill>
                  <a:schemeClr val="tx1"/>
                </a:solidFill>
                <a:latin typeface="Arial" panose="020B0604020202020204" pitchFamily="34" charset="0"/>
              </a:defRPr>
            </a:lvl3pPr>
            <a:lvl4pPr marL="1630363" indent="-231775">
              <a:spcBef>
                <a:spcPct val="30000"/>
              </a:spcBef>
              <a:defRPr sz="1200">
                <a:solidFill>
                  <a:schemeClr val="tx1"/>
                </a:solidFill>
                <a:latin typeface="Arial" panose="020B0604020202020204" pitchFamily="34" charset="0"/>
              </a:defRPr>
            </a:lvl4pPr>
            <a:lvl5pPr marL="2095500" indent="-231775">
              <a:spcBef>
                <a:spcPct val="30000"/>
              </a:spcBef>
              <a:defRPr sz="1200">
                <a:solidFill>
                  <a:schemeClr val="tx1"/>
                </a:solidFill>
                <a:latin typeface="Arial" panose="020B0604020202020204" pitchFamily="34" charset="0"/>
              </a:defRPr>
            </a:lvl5pPr>
            <a:lvl6pPr marL="2552700" indent="-231775" eaLnBrk="0" fontAlgn="base" hangingPunct="0">
              <a:spcBef>
                <a:spcPct val="30000"/>
              </a:spcBef>
              <a:spcAft>
                <a:spcPct val="0"/>
              </a:spcAft>
              <a:defRPr sz="1200">
                <a:solidFill>
                  <a:schemeClr val="tx1"/>
                </a:solidFill>
                <a:latin typeface="Arial" panose="020B0604020202020204" pitchFamily="34" charset="0"/>
              </a:defRPr>
            </a:lvl6pPr>
            <a:lvl7pPr marL="3009900" indent="-231775" eaLnBrk="0" fontAlgn="base" hangingPunct="0">
              <a:spcBef>
                <a:spcPct val="30000"/>
              </a:spcBef>
              <a:spcAft>
                <a:spcPct val="0"/>
              </a:spcAft>
              <a:defRPr sz="1200">
                <a:solidFill>
                  <a:schemeClr val="tx1"/>
                </a:solidFill>
                <a:latin typeface="Arial" panose="020B0604020202020204" pitchFamily="34" charset="0"/>
              </a:defRPr>
            </a:lvl7pPr>
            <a:lvl8pPr marL="3467100" indent="-231775" eaLnBrk="0" fontAlgn="base" hangingPunct="0">
              <a:spcBef>
                <a:spcPct val="30000"/>
              </a:spcBef>
              <a:spcAft>
                <a:spcPct val="0"/>
              </a:spcAft>
              <a:defRPr sz="1200">
                <a:solidFill>
                  <a:schemeClr val="tx1"/>
                </a:solidFill>
                <a:latin typeface="Arial" panose="020B0604020202020204" pitchFamily="34" charset="0"/>
              </a:defRPr>
            </a:lvl8pPr>
            <a:lvl9pPr marL="3924300"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D77E696-7514-4D08-B88D-6A70A60E6A9D}" type="slidenum">
              <a:rPr lang="en-US" altLang="en-US"/>
              <a:pPr>
                <a:spcBef>
                  <a:spcPct val="0"/>
                </a:spcBef>
              </a:pPr>
              <a:t>15</a:t>
            </a:fld>
            <a:endParaRPr lang="en-US" altLang="en-US"/>
          </a:p>
        </p:txBody>
      </p:sp>
    </p:spTree>
    <p:extLst>
      <p:ext uri="{BB962C8B-B14F-4D97-AF65-F5344CB8AC3E}">
        <p14:creationId xmlns:p14="http://schemas.microsoft.com/office/powerpoint/2010/main" val="76073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406400" y="696913"/>
            <a:ext cx="6197600" cy="3486150"/>
          </a:xfrm>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The PUCO maintains a call center staffed by ?? # personnel to handle complaints, inquires, and requests.  </a:t>
            </a: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5650" indent="-290513">
              <a:spcBef>
                <a:spcPct val="30000"/>
              </a:spcBef>
              <a:defRPr sz="1200">
                <a:solidFill>
                  <a:schemeClr val="tx1"/>
                </a:solidFill>
                <a:latin typeface="Arial" panose="020B0604020202020204" pitchFamily="34" charset="0"/>
              </a:defRPr>
            </a:lvl2pPr>
            <a:lvl3pPr marL="1163638" indent="-231775">
              <a:spcBef>
                <a:spcPct val="30000"/>
              </a:spcBef>
              <a:defRPr sz="1200">
                <a:solidFill>
                  <a:schemeClr val="tx1"/>
                </a:solidFill>
                <a:latin typeface="Arial" panose="020B0604020202020204" pitchFamily="34" charset="0"/>
              </a:defRPr>
            </a:lvl3pPr>
            <a:lvl4pPr marL="1630363" indent="-231775">
              <a:spcBef>
                <a:spcPct val="30000"/>
              </a:spcBef>
              <a:defRPr sz="1200">
                <a:solidFill>
                  <a:schemeClr val="tx1"/>
                </a:solidFill>
                <a:latin typeface="Arial" panose="020B0604020202020204" pitchFamily="34" charset="0"/>
              </a:defRPr>
            </a:lvl4pPr>
            <a:lvl5pPr marL="2095500" indent="-231775">
              <a:spcBef>
                <a:spcPct val="30000"/>
              </a:spcBef>
              <a:defRPr sz="1200">
                <a:solidFill>
                  <a:schemeClr val="tx1"/>
                </a:solidFill>
                <a:latin typeface="Arial" panose="020B0604020202020204" pitchFamily="34" charset="0"/>
              </a:defRPr>
            </a:lvl5pPr>
            <a:lvl6pPr marL="2552700" indent="-231775" eaLnBrk="0" fontAlgn="base" hangingPunct="0">
              <a:spcBef>
                <a:spcPct val="30000"/>
              </a:spcBef>
              <a:spcAft>
                <a:spcPct val="0"/>
              </a:spcAft>
              <a:defRPr sz="1200">
                <a:solidFill>
                  <a:schemeClr val="tx1"/>
                </a:solidFill>
                <a:latin typeface="Arial" panose="020B0604020202020204" pitchFamily="34" charset="0"/>
              </a:defRPr>
            </a:lvl6pPr>
            <a:lvl7pPr marL="3009900" indent="-231775" eaLnBrk="0" fontAlgn="base" hangingPunct="0">
              <a:spcBef>
                <a:spcPct val="30000"/>
              </a:spcBef>
              <a:spcAft>
                <a:spcPct val="0"/>
              </a:spcAft>
              <a:defRPr sz="1200">
                <a:solidFill>
                  <a:schemeClr val="tx1"/>
                </a:solidFill>
                <a:latin typeface="Arial" panose="020B0604020202020204" pitchFamily="34" charset="0"/>
              </a:defRPr>
            </a:lvl7pPr>
            <a:lvl8pPr marL="3467100" indent="-231775" eaLnBrk="0" fontAlgn="base" hangingPunct="0">
              <a:spcBef>
                <a:spcPct val="30000"/>
              </a:spcBef>
              <a:spcAft>
                <a:spcPct val="0"/>
              </a:spcAft>
              <a:defRPr sz="1200">
                <a:solidFill>
                  <a:schemeClr val="tx1"/>
                </a:solidFill>
                <a:latin typeface="Arial" panose="020B0604020202020204" pitchFamily="34" charset="0"/>
              </a:defRPr>
            </a:lvl8pPr>
            <a:lvl9pPr marL="3924300"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7C72A2F-8055-44B6-9CC2-BD108C6E455D}" type="slidenum">
              <a:rPr lang="en-US" altLang="en-US"/>
              <a:pPr>
                <a:spcBef>
                  <a:spcPct val="0"/>
                </a:spcBef>
              </a:pPr>
              <a:t>19</a:t>
            </a:fld>
            <a:endParaRPr lang="en-US" altLang="en-US"/>
          </a:p>
        </p:txBody>
      </p:sp>
    </p:spTree>
    <p:extLst>
      <p:ext uri="{BB962C8B-B14F-4D97-AF65-F5344CB8AC3E}">
        <p14:creationId xmlns:p14="http://schemas.microsoft.com/office/powerpoint/2010/main" val="3820853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1181100" y="696913"/>
            <a:ext cx="4648200" cy="3486150"/>
          </a:xfrm>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Common concerns and complaints include</a:t>
            </a: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5650" indent="-290513">
              <a:spcBef>
                <a:spcPct val="30000"/>
              </a:spcBef>
              <a:defRPr sz="1200">
                <a:solidFill>
                  <a:schemeClr val="tx1"/>
                </a:solidFill>
                <a:latin typeface="Arial" panose="020B0604020202020204" pitchFamily="34" charset="0"/>
              </a:defRPr>
            </a:lvl2pPr>
            <a:lvl3pPr marL="1163638" indent="-231775">
              <a:spcBef>
                <a:spcPct val="30000"/>
              </a:spcBef>
              <a:defRPr sz="1200">
                <a:solidFill>
                  <a:schemeClr val="tx1"/>
                </a:solidFill>
                <a:latin typeface="Arial" panose="020B0604020202020204" pitchFamily="34" charset="0"/>
              </a:defRPr>
            </a:lvl3pPr>
            <a:lvl4pPr marL="1630363" indent="-231775">
              <a:spcBef>
                <a:spcPct val="30000"/>
              </a:spcBef>
              <a:defRPr sz="1200">
                <a:solidFill>
                  <a:schemeClr val="tx1"/>
                </a:solidFill>
                <a:latin typeface="Arial" panose="020B0604020202020204" pitchFamily="34" charset="0"/>
              </a:defRPr>
            </a:lvl4pPr>
            <a:lvl5pPr marL="2095500" indent="-231775">
              <a:spcBef>
                <a:spcPct val="30000"/>
              </a:spcBef>
              <a:defRPr sz="1200">
                <a:solidFill>
                  <a:schemeClr val="tx1"/>
                </a:solidFill>
                <a:latin typeface="Arial" panose="020B0604020202020204" pitchFamily="34" charset="0"/>
              </a:defRPr>
            </a:lvl5pPr>
            <a:lvl6pPr marL="2552700" indent="-231775" eaLnBrk="0" fontAlgn="base" hangingPunct="0">
              <a:spcBef>
                <a:spcPct val="30000"/>
              </a:spcBef>
              <a:spcAft>
                <a:spcPct val="0"/>
              </a:spcAft>
              <a:defRPr sz="1200">
                <a:solidFill>
                  <a:schemeClr val="tx1"/>
                </a:solidFill>
                <a:latin typeface="Arial" panose="020B0604020202020204" pitchFamily="34" charset="0"/>
              </a:defRPr>
            </a:lvl6pPr>
            <a:lvl7pPr marL="3009900" indent="-231775" eaLnBrk="0" fontAlgn="base" hangingPunct="0">
              <a:spcBef>
                <a:spcPct val="30000"/>
              </a:spcBef>
              <a:spcAft>
                <a:spcPct val="0"/>
              </a:spcAft>
              <a:defRPr sz="1200">
                <a:solidFill>
                  <a:schemeClr val="tx1"/>
                </a:solidFill>
                <a:latin typeface="Arial" panose="020B0604020202020204" pitchFamily="34" charset="0"/>
              </a:defRPr>
            </a:lvl7pPr>
            <a:lvl8pPr marL="3467100" indent="-231775" eaLnBrk="0" fontAlgn="base" hangingPunct="0">
              <a:spcBef>
                <a:spcPct val="30000"/>
              </a:spcBef>
              <a:spcAft>
                <a:spcPct val="0"/>
              </a:spcAft>
              <a:defRPr sz="1200">
                <a:solidFill>
                  <a:schemeClr val="tx1"/>
                </a:solidFill>
                <a:latin typeface="Arial" panose="020B0604020202020204" pitchFamily="34" charset="0"/>
              </a:defRPr>
            </a:lvl8pPr>
            <a:lvl9pPr marL="3924300"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6A8592F-C97B-4B6A-A2B9-5CD19337839C}" type="slidenum">
              <a:rPr lang="en-US" altLang="en-US"/>
              <a:pPr>
                <a:spcBef>
                  <a:spcPct val="0"/>
                </a:spcBef>
              </a:pPr>
              <a:t>20</a:t>
            </a:fld>
            <a:endParaRPr lang="en-US" altLang="en-US"/>
          </a:p>
        </p:txBody>
      </p:sp>
    </p:spTree>
    <p:extLst>
      <p:ext uri="{BB962C8B-B14F-4D97-AF65-F5344CB8AC3E}">
        <p14:creationId xmlns:p14="http://schemas.microsoft.com/office/powerpoint/2010/main" val="4079988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1181100" y="696913"/>
            <a:ext cx="4648200" cy="3486150"/>
          </a:xfrm>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The call center staff attempts to educate consumers as it relates to trimming issues by citing </a:t>
            </a: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312E677-0A89-4D92-A035-15CFA75AB04C}" type="slidenum">
              <a:rPr lang="en-US" altLang="en-US"/>
              <a:pPr>
                <a:spcBef>
                  <a:spcPct val="0"/>
                </a:spcBef>
              </a:pPr>
              <a:t>21</a:t>
            </a:fld>
            <a:endParaRPr lang="en-US" altLang="en-US"/>
          </a:p>
        </p:txBody>
      </p:sp>
    </p:spTree>
    <p:extLst>
      <p:ext uri="{BB962C8B-B14F-4D97-AF65-F5344CB8AC3E}">
        <p14:creationId xmlns:p14="http://schemas.microsoft.com/office/powerpoint/2010/main" val="3051949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406400" y="696913"/>
            <a:ext cx="6197600" cy="3486150"/>
          </a:xfrm>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anose="020F0502020204030204" pitchFamily="34" charset="0"/>
                <a:cs typeface="Calibri" panose="020F0502020204030204" pitchFamily="34" charset="0"/>
              </a:rPr>
              <a:t>The PUCO employs five experienced personnel to perform physical audits and inspections on a daily basis throughout the state.  </a:t>
            </a:r>
          </a:p>
          <a:p>
            <a:endParaRPr lang="en-US" altLang="en-US">
              <a:latin typeface="Arial" panose="020B0604020202020204" pitchFamily="34" charset="0"/>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F078FEE-1160-4A3F-BD21-76923B539D4C}" type="slidenum">
              <a:rPr lang="en-US" altLang="en-US"/>
              <a:pPr>
                <a:spcBef>
                  <a:spcPct val="0"/>
                </a:spcBef>
              </a:pPr>
              <a:t>22</a:t>
            </a:fld>
            <a:endParaRPr lang="en-US" altLang="en-US"/>
          </a:p>
        </p:txBody>
      </p:sp>
    </p:spTree>
    <p:extLst>
      <p:ext uri="{BB962C8B-B14F-4D97-AF65-F5344CB8AC3E}">
        <p14:creationId xmlns:p14="http://schemas.microsoft.com/office/powerpoint/2010/main" val="27519643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1181100" y="696913"/>
            <a:ext cx="4648200" cy="3486150"/>
          </a:xfrm>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651D91D-FC8A-4EA3-A269-1ECB01ABDE12}" type="slidenum">
              <a:rPr lang="en-US" altLang="en-US"/>
              <a:pPr>
                <a:spcBef>
                  <a:spcPct val="0"/>
                </a:spcBef>
              </a:pPr>
              <a:t>23</a:t>
            </a:fld>
            <a:endParaRPr lang="en-US" altLang="en-US"/>
          </a:p>
        </p:txBody>
      </p:sp>
    </p:spTree>
    <p:extLst>
      <p:ext uri="{BB962C8B-B14F-4D97-AF65-F5344CB8AC3E}">
        <p14:creationId xmlns:p14="http://schemas.microsoft.com/office/powerpoint/2010/main" val="2718222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xfrm>
            <a:off x="1181100" y="696913"/>
            <a:ext cx="4648200" cy="3486150"/>
          </a:xfrm>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5650" indent="-290513">
              <a:spcBef>
                <a:spcPct val="30000"/>
              </a:spcBef>
              <a:defRPr sz="1200">
                <a:solidFill>
                  <a:schemeClr val="tx1"/>
                </a:solidFill>
                <a:latin typeface="Arial" panose="020B0604020202020204" pitchFamily="34" charset="0"/>
              </a:defRPr>
            </a:lvl2pPr>
            <a:lvl3pPr marL="1163638" indent="-231775">
              <a:spcBef>
                <a:spcPct val="30000"/>
              </a:spcBef>
              <a:defRPr sz="1200">
                <a:solidFill>
                  <a:schemeClr val="tx1"/>
                </a:solidFill>
                <a:latin typeface="Arial" panose="020B0604020202020204" pitchFamily="34" charset="0"/>
              </a:defRPr>
            </a:lvl3pPr>
            <a:lvl4pPr marL="1630363" indent="-231775">
              <a:spcBef>
                <a:spcPct val="30000"/>
              </a:spcBef>
              <a:defRPr sz="1200">
                <a:solidFill>
                  <a:schemeClr val="tx1"/>
                </a:solidFill>
                <a:latin typeface="Arial" panose="020B0604020202020204" pitchFamily="34" charset="0"/>
              </a:defRPr>
            </a:lvl4pPr>
            <a:lvl5pPr marL="2095500" indent="-231775">
              <a:spcBef>
                <a:spcPct val="30000"/>
              </a:spcBef>
              <a:defRPr sz="1200">
                <a:solidFill>
                  <a:schemeClr val="tx1"/>
                </a:solidFill>
                <a:latin typeface="Arial" panose="020B0604020202020204" pitchFamily="34" charset="0"/>
              </a:defRPr>
            </a:lvl5pPr>
            <a:lvl6pPr marL="2552700" indent="-231775" eaLnBrk="0" fontAlgn="base" hangingPunct="0">
              <a:spcBef>
                <a:spcPct val="30000"/>
              </a:spcBef>
              <a:spcAft>
                <a:spcPct val="0"/>
              </a:spcAft>
              <a:defRPr sz="1200">
                <a:solidFill>
                  <a:schemeClr val="tx1"/>
                </a:solidFill>
                <a:latin typeface="Arial" panose="020B0604020202020204" pitchFamily="34" charset="0"/>
              </a:defRPr>
            </a:lvl6pPr>
            <a:lvl7pPr marL="3009900" indent="-231775" eaLnBrk="0" fontAlgn="base" hangingPunct="0">
              <a:spcBef>
                <a:spcPct val="30000"/>
              </a:spcBef>
              <a:spcAft>
                <a:spcPct val="0"/>
              </a:spcAft>
              <a:defRPr sz="1200">
                <a:solidFill>
                  <a:schemeClr val="tx1"/>
                </a:solidFill>
                <a:latin typeface="Arial" panose="020B0604020202020204" pitchFamily="34" charset="0"/>
              </a:defRPr>
            </a:lvl7pPr>
            <a:lvl8pPr marL="3467100" indent="-231775" eaLnBrk="0" fontAlgn="base" hangingPunct="0">
              <a:spcBef>
                <a:spcPct val="30000"/>
              </a:spcBef>
              <a:spcAft>
                <a:spcPct val="0"/>
              </a:spcAft>
              <a:defRPr sz="1200">
                <a:solidFill>
                  <a:schemeClr val="tx1"/>
                </a:solidFill>
                <a:latin typeface="Arial" panose="020B0604020202020204" pitchFamily="34" charset="0"/>
              </a:defRPr>
            </a:lvl8pPr>
            <a:lvl9pPr marL="3924300"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7534BDC-691B-4029-A42E-7D90F610A1A9}" type="slidenum">
              <a:rPr lang="en-US" altLang="en-US"/>
              <a:pPr>
                <a:spcBef>
                  <a:spcPct val="0"/>
                </a:spcBef>
              </a:pPr>
              <a:t>2</a:t>
            </a:fld>
            <a:endParaRPr lang="en-US" altLang="en-US"/>
          </a:p>
        </p:txBody>
      </p:sp>
    </p:spTree>
    <p:extLst>
      <p:ext uri="{BB962C8B-B14F-4D97-AF65-F5344CB8AC3E}">
        <p14:creationId xmlns:p14="http://schemas.microsoft.com/office/powerpoint/2010/main" val="36569975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406400" y="696913"/>
            <a:ext cx="6197600" cy="3486150"/>
          </a:xfrm>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Sample report related to a vegetation issue discovered during an independent inspection.  Electric utility has 30 days to provide a response</a:t>
            </a: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6D3E6F9-BD93-44CC-A9D8-FBCDF164798F}" type="slidenum">
              <a:rPr lang="en-US" altLang="en-US"/>
              <a:pPr>
                <a:spcBef>
                  <a:spcPct val="0"/>
                </a:spcBef>
              </a:pPr>
              <a:t>28</a:t>
            </a:fld>
            <a:endParaRPr lang="en-US" altLang="en-US"/>
          </a:p>
        </p:txBody>
      </p:sp>
    </p:spTree>
    <p:extLst>
      <p:ext uri="{BB962C8B-B14F-4D97-AF65-F5344CB8AC3E}">
        <p14:creationId xmlns:p14="http://schemas.microsoft.com/office/powerpoint/2010/main" val="36243668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1181100" y="696913"/>
            <a:ext cx="4648200" cy="3486150"/>
          </a:xfrm>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67AD842-8C75-486D-A21C-B145026DFE73}" type="slidenum">
              <a:rPr lang="en-US" altLang="en-US"/>
              <a:pPr>
                <a:spcBef>
                  <a:spcPct val="0"/>
                </a:spcBef>
              </a:pPr>
              <a:t>29</a:t>
            </a:fld>
            <a:endParaRPr lang="en-US" altLang="en-US"/>
          </a:p>
        </p:txBody>
      </p:sp>
    </p:spTree>
    <p:extLst>
      <p:ext uri="{BB962C8B-B14F-4D97-AF65-F5344CB8AC3E}">
        <p14:creationId xmlns:p14="http://schemas.microsoft.com/office/powerpoint/2010/main" val="911167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xfrm>
            <a:off x="1181100" y="696913"/>
            <a:ext cx="4648200" cy="3486150"/>
          </a:xfrm>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PUCO Staff conduct on site vegetation management office audits.  The audit involves reviewing the following documents and records related to completed line clearance work:</a:t>
            </a:r>
          </a:p>
          <a:p>
            <a:endParaRPr lang="en-US" altLang="en-US">
              <a:latin typeface="Arial" panose="020B0604020202020204" pitchFamily="34" charset="0"/>
            </a:endParaRP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CE8EF95-BA1F-4E22-AD98-4769C4AE48AE}" type="slidenum">
              <a:rPr lang="en-US" altLang="en-US"/>
              <a:pPr>
                <a:spcBef>
                  <a:spcPct val="0"/>
                </a:spcBef>
              </a:pPr>
              <a:t>44</a:t>
            </a:fld>
            <a:endParaRPr lang="en-US" altLang="en-US"/>
          </a:p>
        </p:txBody>
      </p:sp>
    </p:spTree>
    <p:extLst>
      <p:ext uri="{BB962C8B-B14F-4D97-AF65-F5344CB8AC3E}">
        <p14:creationId xmlns:p14="http://schemas.microsoft.com/office/powerpoint/2010/main" val="631442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xfrm>
            <a:off x="1181100" y="696913"/>
            <a:ext cx="4648200" cy="3486150"/>
          </a:xfrm>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The Ohio law defines a public utility as-</a:t>
            </a:r>
          </a:p>
          <a:p>
            <a:endParaRPr lang="en-US" altLang="en-US">
              <a:latin typeface="Arial" panose="020B0604020202020204" pitchFamily="34" charset="0"/>
            </a:endParaRPr>
          </a:p>
          <a:p>
            <a:endParaRPr lang="en-US" altLang="en-US">
              <a:latin typeface="Arial" panose="020B0604020202020204" pitchFamily="34" charset="0"/>
            </a:endParaRPr>
          </a:p>
          <a:p>
            <a:endParaRPr lang="en-US" altLang="en-US">
              <a:latin typeface="Arial" panose="020B0604020202020204" pitchFamily="34" charset="0"/>
            </a:endParaRPr>
          </a:p>
          <a:p>
            <a:endParaRPr lang="en-US" altLang="en-US">
              <a:latin typeface="Arial" panose="020B0604020202020204" pitchFamily="34" charset="0"/>
            </a:endParaRPr>
          </a:p>
          <a:p>
            <a:endParaRPr lang="en-US" altLang="en-US">
              <a:latin typeface="Arial" panose="020B0604020202020204" pitchFamily="34" charset="0"/>
            </a:endParaRPr>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5650" indent="-290513">
              <a:spcBef>
                <a:spcPct val="30000"/>
              </a:spcBef>
              <a:defRPr sz="1200">
                <a:solidFill>
                  <a:schemeClr val="tx1"/>
                </a:solidFill>
                <a:latin typeface="Arial" panose="020B0604020202020204" pitchFamily="34" charset="0"/>
              </a:defRPr>
            </a:lvl2pPr>
            <a:lvl3pPr marL="1163638" indent="-231775">
              <a:spcBef>
                <a:spcPct val="30000"/>
              </a:spcBef>
              <a:defRPr sz="1200">
                <a:solidFill>
                  <a:schemeClr val="tx1"/>
                </a:solidFill>
                <a:latin typeface="Arial" panose="020B0604020202020204" pitchFamily="34" charset="0"/>
              </a:defRPr>
            </a:lvl3pPr>
            <a:lvl4pPr marL="1630363" indent="-231775">
              <a:spcBef>
                <a:spcPct val="30000"/>
              </a:spcBef>
              <a:defRPr sz="1200">
                <a:solidFill>
                  <a:schemeClr val="tx1"/>
                </a:solidFill>
                <a:latin typeface="Arial" panose="020B0604020202020204" pitchFamily="34" charset="0"/>
              </a:defRPr>
            </a:lvl4pPr>
            <a:lvl5pPr marL="2095500" indent="-231775">
              <a:spcBef>
                <a:spcPct val="30000"/>
              </a:spcBef>
              <a:defRPr sz="1200">
                <a:solidFill>
                  <a:schemeClr val="tx1"/>
                </a:solidFill>
                <a:latin typeface="Arial" panose="020B0604020202020204" pitchFamily="34" charset="0"/>
              </a:defRPr>
            </a:lvl5pPr>
            <a:lvl6pPr marL="2552700" indent="-231775" eaLnBrk="0" fontAlgn="base" hangingPunct="0">
              <a:spcBef>
                <a:spcPct val="30000"/>
              </a:spcBef>
              <a:spcAft>
                <a:spcPct val="0"/>
              </a:spcAft>
              <a:defRPr sz="1200">
                <a:solidFill>
                  <a:schemeClr val="tx1"/>
                </a:solidFill>
                <a:latin typeface="Arial" panose="020B0604020202020204" pitchFamily="34" charset="0"/>
              </a:defRPr>
            </a:lvl6pPr>
            <a:lvl7pPr marL="3009900" indent="-231775" eaLnBrk="0" fontAlgn="base" hangingPunct="0">
              <a:spcBef>
                <a:spcPct val="30000"/>
              </a:spcBef>
              <a:spcAft>
                <a:spcPct val="0"/>
              </a:spcAft>
              <a:defRPr sz="1200">
                <a:solidFill>
                  <a:schemeClr val="tx1"/>
                </a:solidFill>
                <a:latin typeface="Arial" panose="020B0604020202020204" pitchFamily="34" charset="0"/>
              </a:defRPr>
            </a:lvl7pPr>
            <a:lvl8pPr marL="3467100" indent="-231775" eaLnBrk="0" fontAlgn="base" hangingPunct="0">
              <a:spcBef>
                <a:spcPct val="30000"/>
              </a:spcBef>
              <a:spcAft>
                <a:spcPct val="0"/>
              </a:spcAft>
              <a:defRPr sz="1200">
                <a:solidFill>
                  <a:schemeClr val="tx1"/>
                </a:solidFill>
                <a:latin typeface="Arial" panose="020B0604020202020204" pitchFamily="34" charset="0"/>
              </a:defRPr>
            </a:lvl8pPr>
            <a:lvl9pPr marL="3924300"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275DE39-D58F-4B81-912C-1B6770204E88}" type="slidenum">
              <a:rPr lang="en-US" altLang="en-US"/>
              <a:pPr>
                <a:spcBef>
                  <a:spcPct val="0"/>
                </a:spcBef>
              </a:pPr>
              <a:t>3</a:t>
            </a:fld>
            <a:endParaRPr lang="en-US" altLang="en-US"/>
          </a:p>
        </p:txBody>
      </p:sp>
    </p:spTree>
    <p:extLst>
      <p:ext uri="{BB962C8B-B14F-4D97-AF65-F5344CB8AC3E}">
        <p14:creationId xmlns:p14="http://schemas.microsoft.com/office/powerpoint/2010/main" val="3136113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1181100" y="696913"/>
            <a:ext cx="4648200" cy="3486150"/>
          </a:xfrm>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The PUCO currently regulates these electric utilities</a:t>
            </a:r>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5650" indent="-290513">
              <a:spcBef>
                <a:spcPct val="30000"/>
              </a:spcBef>
              <a:defRPr sz="1200">
                <a:solidFill>
                  <a:schemeClr val="tx1"/>
                </a:solidFill>
                <a:latin typeface="Arial" panose="020B0604020202020204" pitchFamily="34" charset="0"/>
              </a:defRPr>
            </a:lvl2pPr>
            <a:lvl3pPr marL="1163638" indent="-231775">
              <a:spcBef>
                <a:spcPct val="30000"/>
              </a:spcBef>
              <a:defRPr sz="1200">
                <a:solidFill>
                  <a:schemeClr val="tx1"/>
                </a:solidFill>
                <a:latin typeface="Arial" panose="020B0604020202020204" pitchFamily="34" charset="0"/>
              </a:defRPr>
            </a:lvl3pPr>
            <a:lvl4pPr marL="1630363" indent="-231775">
              <a:spcBef>
                <a:spcPct val="30000"/>
              </a:spcBef>
              <a:defRPr sz="1200">
                <a:solidFill>
                  <a:schemeClr val="tx1"/>
                </a:solidFill>
                <a:latin typeface="Arial" panose="020B0604020202020204" pitchFamily="34" charset="0"/>
              </a:defRPr>
            </a:lvl4pPr>
            <a:lvl5pPr marL="2095500" indent="-231775">
              <a:spcBef>
                <a:spcPct val="30000"/>
              </a:spcBef>
              <a:defRPr sz="1200">
                <a:solidFill>
                  <a:schemeClr val="tx1"/>
                </a:solidFill>
                <a:latin typeface="Arial" panose="020B0604020202020204" pitchFamily="34" charset="0"/>
              </a:defRPr>
            </a:lvl5pPr>
            <a:lvl6pPr marL="2552700" indent="-231775" eaLnBrk="0" fontAlgn="base" hangingPunct="0">
              <a:spcBef>
                <a:spcPct val="30000"/>
              </a:spcBef>
              <a:spcAft>
                <a:spcPct val="0"/>
              </a:spcAft>
              <a:defRPr sz="1200">
                <a:solidFill>
                  <a:schemeClr val="tx1"/>
                </a:solidFill>
                <a:latin typeface="Arial" panose="020B0604020202020204" pitchFamily="34" charset="0"/>
              </a:defRPr>
            </a:lvl6pPr>
            <a:lvl7pPr marL="3009900" indent="-231775" eaLnBrk="0" fontAlgn="base" hangingPunct="0">
              <a:spcBef>
                <a:spcPct val="30000"/>
              </a:spcBef>
              <a:spcAft>
                <a:spcPct val="0"/>
              </a:spcAft>
              <a:defRPr sz="1200">
                <a:solidFill>
                  <a:schemeClr val="tx1"/>
                </a:solidFill>
                <a:latin typeface="Arial" panose="020B0604020202020204" pitchFamily="34" charset="0"/>
              </a:defRPr>
            </a:lvl7pPr>
            <a:lvl8pPr marL="3467100" indent="-231775" eaLnBrk="0" fontAlgn="base" hangingPunct="0">
              <a:spcBef>
                <a:spcPct val="30000"/>
              </a:spcBef>
              <a:spcAft>
                <a:spcPct val="0"/>
              </a:spcAft>
              <a:defRPr sz="1200">
                <a:solidFill>
                  <a:schemeClr val="tx1"/>
                </a:solidFill>
                <a:latin typeface="Arial" panose="020B0604020202020204" pitchFamily="34" charset="0"/>
              </a:defRPr>
            </a:lvl8pPr>
            <a:lvl9pPr marL="3924300"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1739DF1-9A78-4F09-B0C0-38F7B416ED7B}" type="slidenum">
              <a:rPr lang="en-US" altLang="en-US"/>
              <a:pPr>
                <a:spcBef>
                  <a:spcPct val="0"/>
                </a:spcBef>
              </a:pPr>
              <a:t>4</a:t>
            </a:fld>
            <a:endParaRPr lang="en-US" altLang="en-US"/>
          </a:p>
        </p:txBody>
      </p:sp>
    </p:spTree>
    <p:extLst>
      <p:ext uri="{BB962C8B-B14F-4D97-AF65-F5344CB8AC3E}">
        <p14:creationId xmlns:p14="http://schemas.microsoft.com/office/powerpoint/2010/main" val="1937428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xfrm>
            <a:off x="1181100" y="696913"/>
            <a:ext cx="4648200" cy="3486150"/>
          </a:xfrm>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Map depicting Ohio regulated electric utilities </a:t>
            </a: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378BB99-9243-47CF-A0AB-57EB2934AAE9}" type="slidenum">
              <a:rPr lang="en-US" altLang="en-US"/>
              <a:pPr>
                <a:spcBef>
                  <a:spcPct val="0"/>
                </a:spcBef>
              </a:pPr>
              <a:t>5</a:t>
            </a:fld>
            <a:endParaRPr lang="en-US" altLang="en-US"/>
          </a:p>
        </p:txBody>
      </p:sp>
    </p:spTree>
    <p:extLst>
      <p:ext uri="{BB962C8B-B14F-4D97-AF65-F5344CB8AC3E}">
        <p14:creationId xmlns:p14="http://schemas.microsoft.com/office/powerpoint/2010/main" val="229979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xfrm>
            <a:off x="1181100" y="696913"/>
            <a:ext cx="4648200" cy="3486150"/>
          </a:xfrm>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Our mission is to ensure the regulated electric utilities  provide safe, reliable and quality service.  </a:t>
            </a: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BD20BEE-4E0F-4CD1-881E-FF397231B558}" type="slidenum">
              <a:rPr lang="en-US" altLang="en-US"/>
              <a:pPr>
                <a:spcBef>
                  <a:spcPct val="0"/>
                </a:spcBef>
              </a:pPr>
              <a:t>6</a:t>
            </a:fld>
            <a:endParaRPr lang="en-US" altLang="en-US"/>
          </a:p>
        </p:txBody>
      </p:sp>
    </p:spTree>
    <p:extLst>
      <p:ext uri="{BB962C8B-B14F-4D97-AF65-F5344CB8AC3E}">
        <p14:creationId xmlns:p14="http://schemas.microsoft.com/office/powerpoint/2010/main" val="3486605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181100" y="696913"/>
            <a:ext cx="4648200" cy="3486150"/>
          </a:xfrm>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Ohio law allows</a:t>
            </a: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5650" indent="-290513">
              <a:spcBef>
                <a:spcPct val="30000"/>
              </a:spcBef>
              <a:defRPr sz="1200">
                <a:solidFill>
                  <a:schemeClr val="tx1"/>
                </a:solidFill>
                <a:latin typeface="Arial" panose="020B0604020202020204" pitchFamily="34" charset="0"/>
              </a:defRPr>
            </a:lvl2pPr>
            <a:lvl3pPr marL="1163638" indent="-231775">
              <a:spcBef>
                <a:spcPct val="30000"/>
              </a:spcBef>
              <a:defRPr sz="1200">
                <a:solidFill>
                  <a:schemeClr val="tx1"/>
                </a:solidFill>
                <a:latin typeface="Arial" panose="020B0604020202020204" pitchFamily="34" charset="0"/>
              </a:defRPr>
            </a:lvl3pPr>
            <a:lvl4pPr marL="1630363" indent="-231775">
              <a:spcBef>
                <a:spcPct val="30000"/>
              </a:spcBef>
              <a:defRPr sz="1200">
                <a:solidFill>
                  <a:schemeClr val="tx1"/>
                </a:solidFill>
                <a:latin typeface="Arial" panose="020B0604020202020204" pitchFamily="34" charset="0"/>
              </a:defRPr>
            </a:lvl4pPr>
            <a:lvl5pPr marL="2095500" indent="-231775">
              <a:spcBef>
                <a:spcPct val="30000"/>
              </a:spcBef>
              <a:defRPr sz="1200">
                <a:solidFill>
                  <a:schemeClr val="tx1"/>
                </a:solidFill>
                <a:latin typeface="Arial" panose="020B0604020202020204" pitchFamily="34" charset="0"/>
              </a:defRPr>
            </a:lvl5pPr>
            <a:lvl6pPr marL="2552700" indent="-231775" eaLnBrk="0" fontAlgn="base" hangingPunct="0">
              <a:spcBef>
                <a:spcPct val="30000"/>
              </a:spcBef>
              <a:spcAft>
                <a:spcPct val="0"/>
              </a:spcAft>
              <a:defRPr sz="1200">
                <a:solidFill>
                  <a:schemeClr val="tx1"/>
                </a:solidFill>
                <a:latin typeface="Arial" panose="020B0604020202020204" pitchFamily="34" charset="0"/>
              </a:defRPr>
            </a:lvl6pPr>
            <a:lvl7pPr marL="3009900" indent="-231775" eaLnBrk="0" fontAlgn="base" hangingPunct="0">
              <a:spcBef>
                <a:spcPct val="30000"/>
              </a:spcBef>
              <a:spcAft>
                <a:spcPct val="0"/>
              </a:spcAft>
              <a:defRPr sz="1200">
                <a:solidFill>
                  <a:schemeClr val="tx1"/>
                </a:solidFill>
                <a:latin typeface="Arial" panose="020B0604020202020204" pitchFamily="34" charset="0"/>
              </a:defRPr>
            </a:lvl7pPr>
            <a:lvl8pPr marL="3467100" indent="-231775" eaLnBrk="0" fontAlgn="base" hangingPunct="0">
              <a:spcBef>
                <a:spcPct val="30000"/>
              </a:spcBef>
              <a:spcAft>
                <a:spcPct val="0"/>
              </a:spcAft>
              <a:defRPr sz="1200">
                <a:solidFill>
                  <a:schemeClr val="tx1"/>
                </a:solidFill>
                <a:latin typeface="Arial" panose="020B0604020202020204" pitchFamily="34" charset="0"/>
              </a:defRPr>
            </a:lvl8pPr>
            <a:lvl9pPr marL="3924300"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782239F-50CB-4584-846C-049B0C36E79E}" type="slidenum">
              <a:rPr lang="en-US" altLang="en-US"/>
              <a:pPr>
                <a:spcBef>
                  <a:spcPct val="0"/>
                </a:spcBef>
              </a:pPr>
              <a:t>7</a:t>
            </a:fld>
            <a:endParaRPr lang="en-US" altLang="en-US"/>
          </a:p>
        </p:txBody>
      </p:sp>
    </p:spTree>
    <p:extLst>
      <p:ext uri="{BB962C8B-B14F-4D97-AF65-F5344CB8AC3E}">
        <p14:creationId xmlns:p14="http://schemas.microsoft.com/office/powerpoint/2010/main" val="2125744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xfrm>
            <a:off x="1181100" y="696913"/>
            <a:ext cx="4648200" cy="3486150"/>
          </a:xfrm>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7C43DA8-5BFE-4221-BD5F-8C95CE8C1D65}" type="slidenum">
              <a:rPr lang="en-US" altLang="en-US"/>
              <a:pPr>
                <a:spcBef>
                  <a:spcPct val="0"/>
                </a:spcBef>
              </a:pPr>
              <a:t>8</a:t>
            </a:fld>
            <a:endParaRPr lang="en-US" altLang="en-US"/>
          </a:p>
        </p:txBody>
      </p:sp>
    </p:spTree>
    <p:extLst>
      <p:ext uri="{BB962C8B-B14F-4D97-AF65-F5344CB8AC3E}">
        <p14:creationId xmlns:p14="http://schemas.microsoft.com/office/powerpoint/2010/main" val="3290534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81100" y="696913"/>
            <a:ext cx="4648200" cy="3486150"/>
          </a:xfrm>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4901:1-10 commonly referred to as Electric Service and Safety Standards or ESSS rules. Each electric utility shall comply with the  "National Electrical Safety Code" approved by the "American National Standards Institute" and adopted by the "Institute of Electric and Electronics Engineers." </a:t>
            </a:r>
          </a:p>
          <a:p>
            <a:endParaRPr lang="en-US" altLang="en-US">
              <a:latin typeface="Arial" panose="020B0604020202020204" pitchFamily="34" charset="0"/>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5650" indent="-290513">
              <a:spcBef>
                <a:spcPct val="30000"/>
              </a:spcBef>
              <a:defRPr sz="1200">
                <a:solidFill>
                  <a:schemeClr val="tx1"/>
                </a:solidFill>
                <a:latin typeface="Arial" panose="020B0604020202020204" pitchFamily="34" charset="0"/>
              </a:defRPr>
            </a:lvl2pPr>
            <a:lvl3pPr marL="1163638" indent="-231775">
              <a:spcBef>
                <a:spcPct val="30000"/>
              </a:spcBef>
              <a:defRPr sz="1200">
                <a:solidFill>
                  <a:schemeClr val="tx1"/>
                </a:solidFill>
                <a:latin typeface="Arial" panose="020B0604020202020204" pitchFamily="34" charset="0"/>
              </a:defRPr>
            </a:lvl3pPr>
            <a:lvl4pPr marL="1630363" indent="-231775">
              <a:spcBef>
                <a:spcPct val="30000"/>
              </a:spcBef>
              <a:defRPr sz="1200">
                <a:solidFill>
                  <a:schemeClr val="tx1"/>
                </a:solidFill>
                <a:latin typeface="Arial" panose="020B0604020202020204" pitchFamily="34" charset="0"/>
              </a:defRPr>
            </a:lvl4pPr>
            <a:lvl5pPr marL="2095500" indent="-231775">
              <a:spcBef>
                <a:spcPct val="30000"/>
              </a:spcBef>
              <a:defRPr sz="1200">
                <a:solidFill>
                  <a:schemeClr val="tx1"/>
                </a:solidFill>
                <a:latin typeface="Arial" panose="020B0604020202020204" pitchFamily="34" charset="0"/>
              </a:defRPr>
            </a:lvl5pPr>
            <a:lvl6pPr marL="2552700" indent="-231775" eaLnBrk="0" fontAlgn="base" hangingPunct="0">
              <a:spcBef>
                <a:spcPct val="30000"/>
              </a:spcBef>
              <a:spcAft>
                <a:spcPct val="0"/>
              </a:spcAft>
              <a:defRPr sz="1200">
                <a:solidFill>
                  <a:schemeClr val="tx1"/>
                </a:solidFill>
                <a:latin typeface="Arial" panose="020B0604020202020204" pitchFamily="34" charset="0"/>
              </a:defRPr>
            </a:lvl6pPr>
            <a:lvl7pPr marL="3009900" indent="-231775" eaLnBrk="0" fontAlgn="base" hangingPunct="0">
              <a:spcBef>
                <a:spcPct val="30000"/>
              </a:spcBef>
              <a:spcAft>
                <a:spcPct val="0"/>
              </a:spcAft>
              <a:defRPr sz="1200">
                <a:solidFill>
                  <a:schemeClr val="tx1"/>
                </a:solidFill>
                <a:latin typeface="Arial" panose="020B0604020202020204" pitchFamily="34" charset="0"/>
              </a:defRPr>
            </a:lvl7pPr>
            <a:lvl8pPr marL="3467100" indent="-231775" eaLnBrk="0" fontAlgn="base" hangingPunct="0">
              <a:spcBef>
                <a:spcPct val="30000"/>
              </a:spcBef>
              <a:spcAft>
                <a:spcPct val="0"/>
              </a:spcAft>
              <a:defRPr sz="1200">
                <a:solidFill>
                  <a:schemeClr val="tx1"/>
                </a:solidFill>
                <a:latin typeface="Arial" panose="020B0604020202020204" pitchFamily="34" charset="0"/>
              </a:defRPr>
            </a:lvl8pPr>
            <a:lvl9pPr marL="3924300"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A739AFB-7247-4312-B12C-65AE0A1F4E0A}" type="slidenum">
              <a:rPr lang="en-US" altLang="en-US"/>
              <a:pPr>
                <a:spcBef>
                  <a:spcPct val="0"/>
                </a:spcBef>
              </a:pPr>
              <a:t>9</a:t>
            </a:fld>
            <a:endParaRPr lang="en-US" altLang="en-US"/>
          </a:p>
        </p:txBody>
      </p:sp>
    </p:spTree>
    <p:extLst>
      <p:ext uri="{BB962C8B-B14F-4D97-AF65-F5344CB8AC3E}">
        <p14:creationId xmlns:p14="http://schemas.microsoft.com/office/powerpoint/2010/main" val="460426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849103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8827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86400" y="914400"/>
            <a:ext cx="1676400" cy="3257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0"/>
            <a:ext cx="4876800" cy="32575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7026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8186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1760885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114550"/>
            <a:ext cx="3200400" cy="2057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62400" y="2114550"/>
            <a:ext cx="3200400" cy="2057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5843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73893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1000" y="168429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1000" y="216411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568828" y="168429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568828" y="216411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2538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90410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7025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750271"/>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98847" y="75027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1000" y="1621811"/>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860730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396002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828800" y="819150"/>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828800" y="438507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710509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1295400" y="2114550"/>
            <a:ext cx="65532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7" name="Rectangle 3"/>
          <p:cNvSpPr>
            <a:spLocks noGrp="1" noChangeArrowheads="1"/>
          </p:cNvSpPr>
          <p:nvPr>
            <p:ph type="title"/>
          </p:nvPr>
        </p:nvSpPr>
        <p:spPr bwMode="auto">
          <a:xfrm>
            <a:off x="1295400" y="895350"/>
            <a:ext cx="65532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pic>
        <p:nvPicPr>
          <p:cNvPr id="5" name="Picture 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658368"/>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1" fontAlgn="base" hangingPunct="1">
        <a:spcBef>
          <a:spcPct val="0"/>
        </a:spcBef>
        <a:spcAft>
          <a:spcPct val="0"/>
        </a:spcAft>
        <a:defRPr sz="4400">
          <a:solidFill>
            <a:schemeClr val="tx1"/>
          </a:solidFill>
          <a:latin typeface="Cambria" pitchFamily="18" charset="0"/>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Cambria" pitchFamily="18" charset="0"/>
          <a:ea typeface="+mn-ea"/>
          <a:cs typeface="+mn-cs"/>
        </a:defRPr>
      </a:lvl1pPr>
      <a:lvl2pPr marL="742950" indent="-285750" algn="l" rtl="0" eaLnBrk="1" fontAlgn="base" hangingPunct="1">
        <a:spcBef>
          <a:spcPct val="20000"/>
        </a:spcBef>
        <a:spcAft>
          <a:spcPct val="0"/>
        </a:spcAft>
        <a:buChar char="–"/>
        <a:defRPr sz="2800">
          <a:solidFill>
            <a:schemeClr val="tx1"/>
          </a:solidFill>
          <a:latin typeface="Cambria" pitchFamily="18" charset="0"/>
        </a:defRPr>
      </a:lvl2pPr>
      <a:lvl3pPr marL="1143000" indent="-228600" algn="l" rtl="0" eaLnBrk="1" fontAlgn="base" hangingPunct="1">
        <a:spcBef>
          <a:spcPct val="20000"/>
        </a:spcBef>
        <a:spcAft>
          <a:spcPct val="0"/>
        </a:spcAft>
        <a:buChar char="•"/>
        <a:defRPr sz="2400">
          <a:solidFill>
            <a:schemeClr val="tx1"/>
          </a:solidFill>
          <a:latin typeface="Cambria" pitchFamily="18" charset="0"/>
        </a:defRPr>
      </a:lvl3pPr>
      <a:lvl4pPr marL="1600200" indent="-228600" algn="l" rtl="0" eaLnBrk="1" fontAlgn="base" hangingPunct="1">
        <a:spcBef>
          <a:spcPct val="20000"/>
        </a:spcBef>
        <a:spcAft>
          <a:spcPct val="0"/>
        </a:spcAft>
        <a:buChar char="–"/>
        <a:defRPr sz="2000">
          <a:solidFill>
            <a:schemeClr val="tx1"/>
          </a:solidFill>
          <a:latin typeface="Cambria" pitchFamily="18" charset="0"/>
        </a:defRPr>
      </a:lvl4pPr>
      <a:lvl5pPr marL="2057400" indent="-228600" algn="l" rtl="0" eaLnBrk="1" fontAlgn="base" hangingPunct="1">
        <a:spcBef>
          <a:spcPct val="20000"/>
        </a:spcBef>
        <a:spcAft>
          <a:spcPct val="0"/>
        </a:spcAft>
        <a:buChar char="»"/>
        <a:defRPr sz="2000">
          <a:solidFill>
            <a:schemeClr val="tx1"/>
          </a:solidFill>
          <a:latin typeface="Cambria" pitchFamily="18"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codes.ohio.gov/orc/4905.02"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subTitle" idx="1"/>
          </p:nvPr>
        </p:nvSpPr>
        <p:spPr>
          <a:xfrm>
            <a:off x="1485900" y="2457450"/>
            <a:ext cx="5429250" cy="1657350"/>
          </a:xfrm>
        </p:spPr>
        <p:txBody>
          <a:bodyPr/>
          <a:lstStyle/>
          <a:p>
            <a:r>
              <a:rPr lang="en-US" altLang="en-US" sz="1500"/>
              <a:t>Lowell K. Miller</a:t>
            </a:r>
          </a:p>
          <a:p>
            <a:r>
              <a:rPr lang="en-US" altLang="en-US" sz="1500"/>
              <a:t>Facilities and Operations Field Division (FOFD)</a:t>
            </a:r>
          </a:p>
          <a:p>
            <a:r>
              <a:rPr lang="en-US" altLang="en-US" sz="1500"/>
              <a:t>Service Monitoring and Enforcement Dept. (SMED)</a:t>
            </a:r>
          </a:p>
          <a:p>
            <a:r>
              <a:rPr lang="en-US" altLang="en-US" sz="1500"/>
              <a:t>Public Utilities Commission of Ohio (PUCO)</a:t>
            </a:r>
          </a:p>
          <a:p>
            <a:pPr eaLnBrk="1" hangingPunct="1">
              <a:lnSpc>
                <a:spcPct val="80000"/>
              </a:lnSpc>
            </a:pPr>
            <a:endParaRPr lang="en-US" altLang="en-US" sz="1500"/>
          </a:p>
        </p:txBody>
      </p:sp>
      <p:sp>
        <p:nvSpPr>
          <p:cNvPr id="4099" name="Title 1"/>
          <p:cNvSpPr>
            <a:spLocks noGrp="1"/>
          </p:cNvSpPr>
          <p:nvPr>
            <p:ph type="ctrTitle"/>
          </p:nvPr>
        </p:nvSpPr>
        <p:spPr>
          <a:xfrm>
            <a:off x="1600200" y="1028702"/>
            <a:ext cx="4972050" cy="1102519"/>
          </a:xfrm>
        </p:spPr>
        <p:txBody>
          <a:bodyPr/>
          <a:lstStyle/>
          <a:p>
            <a:pPr eaLnBrk="1" hangingPunct="1"/>
            <a:r>
              <a:rPr lang="en-US" altLang="en-US" sz="2100"/>
              <a:t>Current Outlook on Ohio Vegetation Management</a:t>
            </a:r>
          </a:p>
        </p:txBody>
      </p:sp>
    </p:spTree>
    <p:extLst>
      <p:ext uri="{BB962C8B-B14F-4D97-AF65-F5344CB8AC3E}">
        <p14:creationId xmlns:p14="http://schemas.microsoft.com/office/powerpoint/2010/main" val="2399772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257300" y="914400"/>
            <a:ext cx="5600700" cy="857250"/>
          </a:xfrm>
        </p:spPr>
        <p:txBody>
          <a:bodyPr/>
          <a:lstStyle/>
          <a:p>
            <a:pPr eaLnBrk="1" hangingPunct="1"/>
            <a:r>
              <a:rPr lang="en-US" altLang="en-US" sz="2100"/>
              <a:t>NESC Requires Vegetation Management</a:t>
            </a:r>
          </a:p>
        </p:txBody>
      </p:sp>
      <p:sp>
        <p:nvSpPr>
          <p:cNvPr id="9219" name="Content Placeholder 1"/>
          <p:cNvSpPr>
            <a:spLocks noGrp="1"/>
          </p:cNvSpPr>
          <p:nvPr>
            <p:ph idx="1"/>
          </p:nvPr>
        </p:nvSpPr>
        <p:spPr>
          <a:xfrm>
            <a:off x="1600200" y="2057400"/>
            <a:ext cx="4914900" cy="2286000"/>
          </a:xfrm>
        </p:spPr>
        <p:txBody>
          <a:bodyPr/>
          <a:lstStyle/>
          <a:p>
            <a:pPr marL="0" indent="0">
              <a:buNone/>
              <a:defRPr/>
            </a:pPr>
            <a:endParaRPr lang="en-US" sz="1500" dirty="0"/>
          </a:p>
          <a:p>
            <a:pPr marL="0" indent="0">
              <a:defRPr/>
            </a:pPr>
            <a:endParaRPr lang="en-US" sz="1500" dirty="0"/>
          </a:p>
          <a:p>
            <a:pPr marL="0" indent="0">
              <a:defRPr/>
            </a:pPr>
            <a:r>
              <a:rPr lang="en-US" sz="1500" dirty="0"/>
              <a:t> Vegetation that may damage ungrounded supply  conductors should be pruned or removed  </a:t>
            </a:r>
          </a:p>
          <a:p>
            <a:pPr>
              <a:buFontTx/>
              <a:buNone/>
              <a:defRPr/>
            </a:pPr>
            <a:endParaRPr lang="en-US" altLang="en-US" sz="750" dirty="0"/>
          </a:p>
          <a:p>
            <a:pPr>
              <a:buFontTx/>
              <a:buNone/>
              <a:defRPr/>
            </a:pPr>
            <a:endParaRPr lang="en-US" altLang="en-US" sz="750" dirty="0"/>
          </a:p>
          <a:p>
            <a:pPr>
              <a:buFontTx/>
              <a:buNone/>
              <a:defRPr/>
            </a:pPr>
            <a:endParaRPr lang="en-US" altLang="en-US" sz="750" dirty="0"/>
          </a:p>
          <a:p>
            <a:pPr>
              <a:buFontTx/>
              <a:buNone/>
              <a:defRPr/>
            </a:pPr>
            <a:endParaRPr lang="en-US" altLang="en-US" sz="750" dirty="0"/>
          </a:p>
          <a:p>
            <a:pPr>
              <a:buFontTx/>
              <a:buNone/>
              <a:defRPr/>
            </a:pPr>
            <a:endParaRPr lang="en-US" altLang="en-US" sz="750" dirty="0"/>
          </a:p>
          <a:p>
            <a:pPr>
              <a:buFontTx/>
              <a:buNone/>
              <a:defRPr/>
            </a:pPr>
            <a:endParaRPr lang="en-US" altLang="en-US" sz="750" dirty="0"/>
          </a:p>
          <a:p>
            <a:pPr>
              <a:buFontTx/>
              <a:buNone/>
              <a:defRPr/>
            </a:pPr>
            <a:endParaRPr lang="en-US" altLang="en-US" sz="750" dirty="0"/>
          </a:p>
          <a:p>
            <a:pPr>
              <a:buFontTx/>
              <a:buNone/>
              <a:defRPr/>
            </a:pPr>
            <a:r>
              <a:rPr lang="en-US" altLang="en-US" sz="750" dirty="0"/>
              <a:t>NESC 218. A. 1</a:t>
            </a:r>
          </a:p>
        </p:txBody>
      </p:sp>
    </p:spTree>
    <p:extLst>
      <p:ext uri="{BB962C8B-B14F-4D97-AF65-F5344CB8AC3E}">
        <p14:creationId xmlns:p14="http://schemas.microsoft.com/office/powerpoint/2010/main" val="2464026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257300" y="971550"/>
            <a:ext cx="5829300" cy="1314450"/>
          </a:xfrm>
        </p:spPr>
        <p:txBody>
          <a:bodyPr/>
          <a:lstStyle/>
          <a:p>
            <a:pPr eaLnBrk="1" hangingPunct="1"/>
            <a:br>
              <a:rPr lang="en-US" altLang="en-US" sz="2100" b="1"/>
            </a:br>
            <a:br>
              <a:rPr lang="en-US" altLang="en-US" sz="2100" b="1"/>
            </a:br>
            <a:br>
              <a:rPr lang="en-US" altLang="en-US" sz="2100" b="1"/>
            </a:br>
            <a:r>
              <a:rPr lang="en-US" altLang="en-US" sz="2100"/>
              <a:t>Inspection, Maintenance, Repair and Replacement of Electric Distribution Facilities </a:t>
            </a:r>
            <a:br>
              <a:rPr lang="en-US" altLang="en-US" sz="2100"/>
            </a:br>
            <a:br>
              <a:rPr lang="en-US" altLang="en-US" sz="2100" b="1"/>
            </a:br>
            <a:br>
              <a:rPr lang="en-US" altLang="en-US" sz="2100"/>
            </a:br>
            <a:endParaRPr lang="en-US" altLang="en-US" sz="2100"/>
          </a:p>
        </p:txBody>
      </p:sp>
      <p:sp>
        <p:nvSpPr>
          <p:cNvPr id="10243" name="Content Placeholder 2"/>
          <p:cNvSpPr>
            <a:spLocks noGrp="1"/>
          </p:cNvSpPr>
          <p:nvPr>
            <p:ph idx="1"/>
          </p:nvPr>
        </p:nvSpPr>
        <p:spPr>
          <a:xfrm>
            <a:off x="1600200" y="2343150"/>
            <a:ext cx="5372100" cy="2571750"/>
          </a:xfrm>
        </p:spPr>
        <p:txBody>
          <a:bodyPr/>
          <a:lstStyle/>
          <a:p>
            <a:pPr marL="0" lvl="1" indent="0">
              <a:buNone/>
              <a:defRPr/>
            </a:pPr>
            <a:r>
              <a:rPr lang="en-US" altLang="en-US" sz="1500" dirty="0"/>
              <a:t>Each electric utility shall  establish, maintain, comply with:</a:t>
            </a:r>
          </a:p>
          <a:p>
            <a:pPr marL="257175" lvl="1" indent="-257175">
              <a:buFont typeface="Arial" panose="020B0604020202020204" pitchFamily="34" charset="0"/>
              <a:buChar char="•"/>
              <a:defRPr/>
            </a:pPr>
            <a:endParaRPr lang="en-US" altLang="en-US" sz="1500" dirty="0"/>
          </a:p>
          <a:p>
            <a:pPr marL="257175" lvl="1" indent="-257175">
              <a:buFont typeface="Arial" panose="020B0604020202020204" pitchFamily="34" charset="0"/>
              <a:buChar char="•"/>
              <a:defRPr/>
            </a:pPr>
            <a:r>
              <a:rPr lang="en-US" altLang="en-US" sz="1500" dirty="0"/>
              <a:t>Written programs, policies, procedures, and schedules for the inspection and maintenance of its distribution circuits. </a:t>
            </a:r>
          </a:p>
          <a:p>
            <a:pPr marL="257175" lvl="1" indent="-257175">
              <a:buFont typeface="Arial" panose="020B0604020202020204" pitchFamily="34" charset="0"/>
              <a:buChar char="•"/>
              <a:defRPr/>
            </a:pPr>
            <a:endParaRPr lang="en-US" altLang="en-US" sz="1500" dirty="0"/>
          </a:p>
          <a:p>
            <a:pPr marL="257175" lvl="1" indent="-257175">
              <a:buFont typeface="Arial" panose="020B0604020202020204" pitchFamily="34" charset="0"/>
              <a:buChar char="•"/>
              <a:defRPr/>
            </a:pPr>
            <a:endParaRPr lang="en-US" altLang="en-US" sz="1500" dirty="0"/>
          </a:p>
          <a:p>
            <a:pPr marL="257175" lvl="1" indent="-257175">
              <a:buFont typeface="Arial" panose="020B0604020202020204" pitchFamily="34" charset="0"/>
              <a:buChar char="•"/>
              <a:defRPr/>
            </a:pPr>
            <a:endParaRPr lang="en-US" altLang="en-US" sz="1500" dirty="0"/>
          </a:p>
          <a:p>
            <a:pPr marL="257175" lvl="1" indent="-257175">
              <a:buFont typeface="Arial" panose="020B0604020202020204" pitchFamily="34" charset="0"/>
              <a:buChar char="•"/>
              <a:defRPr/>
            </a:pPr>
            <a:endParaRPr lang="en-US" altLang="en-US" sz="1500" dirty="0"/>
          </a:p>
          <a:p>
            <a:pPr marL="257175" lvl="1" indent="-257175">
              <a:buNone/>
              <a:defRPr/>
            </a:pPr>
            <a:endParaRPr lang="en-US" altLang="en-US" sz="1500" dirty="0"/>
          </a:p>
          <a:p>
            <a:pPr marL="0" lvl="1" indent="0">
              <a:buNone/>
              <a:defRPr/>
            </a:pPr>
            <a:r>
              <a:rPr lang="en-US" altLang="en-US" sz="750" dirty="0"/>
              <a:t>OAC 4901:1-10-27</a:t>
            </a:r>
          </a:p>
          <a:p>
            <a:pPr eaLnBrk="1" hangingPunct="1">
              <a:defRPr/>
            </a:pPr>
            <a:endParaRPr lang="en-US" altLang="en-US" sz="1500" dirty="0"/>
          </a:p>
        </p:txBody>
      </p:sp>
    </p:spTree>
    <p:extLst>
      <p:ext uri="{BB962C8B-B14F-4D97-AF65-F5344CB8AC3E}">
        <p14:creationId xmlns:p14="http://schemas.microsoft.com/office/powerpoint/2010/main" val="2774599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314450" y="1143000"/>
            <a:ext cx="5772150" cy="457200"/>
          </a:xfrm>
        </p:spPr>
        <p:txBody>
          <a:bodyPr/>
          <a:lstStyle/>
          <a:p>
            <a:pPr eaLnBrk="1" hangingPunct="1"/>
            <a:r>
              <a:rPr lang="en-US" altLang="en-US" sz="2100"/>
              <a:t>Required Maintenance Programs</a:t>
            </a:r>
          </a:p>
        </p:txBody>
      </p:sp>
      <p:sp>
        <p:nvSpPr>
          <p:cNvPr id="13315" name="Content Placeholder 2"/>
          <p:cNvSpPr>
            <a:spLocks noGrp="1"/>
          </p:cNvSpPr>
          <p:nvPr>
            <p:ph idx="1"/>
          </p:nvPr>
        </p:nvSpPr>
        <p:spPr>
          <a:xfrm>
            <a:off x="1600200" y="1943100"/>
            <a:ext cx="5257800" cy="2800350"/>
          </a:xfrm>
        </p:spPr>
        <p:txBody>
          <a:bodyPr/>
          <a:lstStyle/>
          <a:p>
            <a:pPr>
              <a:buFontTx/>
              <a:buNone/>
              <a:defRPr/>
            </a:pPr>
            <a:r>
              <a:rPr lang="en-US" sz="1500" dirty="0">
                <a:solidFill>
                  <a:schemeClr val="bg1">
                    <a:lumMod val="75000"/>
                  </a:schemeClr>
                </a:solidFill>
              </a:rPr>
              <a:t>(a) Poles and towers.</a:t>
            </a:r>
          </a:p>
          <a:p>
            <a:pPr>
              <a:buFontTx/>
              <a:buNone/>
              <a:defRPr/>
            </a:pPr>
            <a:r>
              <a:rPr lang="en-US" sz="1500" dirty="0">
                <a:solidFill>
                  <a:schemeClr val="bg1">
                    <a:lumMod val="75000"/>
                  </a:schemeClr>
                </a:solidFill>
              </a:rPr>
              <a:t>(b) Circuit and line inspections</a:t>
            </a:r>
          </a:p>
          <a:p>
            <a:pPr>
              <a:buFontTx/>
              <a:buNone/>
              <a:defRPr/>
            </a:pPr>
            <a:r>
              <a:rPr lang="en-US" sz="1500" dirty="0">
                <a:solidFill>
                  <a:schemeClr val="bg1">
                    <a:lumMod val="75000"/>
                  </a:schemeClr>
                </a:solidFill>
              </a:rPr>
              <a:t>(c) Primary enclosures (e.g., pad-mounted transformers and pad-mounted switch gear) and secondary enclosures (e.g., pedestals and handholes)</a:t>
            </a:r>
          </a:p>
          <a:p>
            <a:pPr>
              <a:buFontTx/>
              <a:buNone/>
              <a:defRPr/>
            </a:pPr>
            <a:r>
              <a:rPr lang="en-US" sz="1500" dirty="0">
                <a:solidFill>
                  <a:schemeClr val="bg1">
                    <a:lumMod val="75000"/>
                  </a:schemeClr>
                </a:solidFill>
              </a:rPr>
              <a:t>(d) Line reclosers</a:t>
            </a:r>
          </a:p>
          <a:p>
            <a:pPr>
              <a:buFontTx/>
              <a:buNone/>
              <a:defRPr/>
            </a:pPr>
            <a:r>
              <a:rPr lang="en-US" sz="1500" dirty="0">
                <a:solidFill>
                  <a:schemeClr val="bg1">
                    <a:lumMod val="75000"/>
                  </a:schemeClr>
                </a:solidFill>
              </a:rPr>
              <a:t>(e) Line capacitors</a:t>
            </a:r>
          </a:p>
          <a:p>
            <a:pPr>
              <a:buFontTx/>
              <a:buNone/>
              <a:defRPr/>
            </a:pPr>
            <a:r>
              <a:rPr lang="en-US" sz="1500" dirty="0">
                <a:solidFill>
                  <a:schemeClr val="accent4">
                    <a:lumMod val="95000"/>
                    <a:lumOff val="5000"/>
                  </a:schemeClr>
                </a:solidFill>
              </a:rPr>
              <a:t>(f) Right-of-way vegetation control</a:t>
            </a:r>
          </a:p>
          <a:p>
            <a:pPr>
              <a:buFontTx/>
              <a:buNone/>
              <a:defRPr/>
            </a:pPr>
            <a:r>
              <a:rPr lang="en-US" sz="1500" dirty="0">
                <a:solidFill>
                  <a:schemeClr val="bg1">
                    <a:lumMod val="75000"/>
                  </a:schemeClr>
                </a:solidFill>
              </a:rPr>
              <a:t>(g) Substations</a:t>
            </a:r>
          </a:p>
          <a:p>
            <a:pPr>
              <a:buFontTx/>
              <a:buNone/>
              <a:defRPr/>
            </a:pPr>
            <a:endParaRPr lang="en-US" sz="1500" dirty="0">
              <a:solidFill>
                <a:schemeClr val="bg1">
                  <a:lumMod val="75000"/>
                </a:schemeClr>
              </a:solidFill>
            </a:endParaRPr>
          </a:p>
          <a:p>
            <a:pPr eaLnBrk="1" hangingPunct="1">
              <a:buFontTx/>
              <a:buNone/>
              <a:defRPr/>
            </a:pPr>
            <a:r>
              <a:rPr lang="en-US" altLang="en-US" sz="750" dirty="0"/>
              <a:t>OAC 4901:1-10-27</a:t>
            </a:r>
            <a:endParaRPr lang="en-US" sz="750" dirty="0"/>
          </a:p>
        </p:txBody>
      </p:sp>
    </p:spTree>
    <p:extLst>
      <p:ext uri="{BB962C8B-B14F-4D97-AF65-F5344CB8AC3E}">
        <p14:creationId xmlns:p14="http://schemas.microsoft.com/office/powerpoint/2010/main" val="770640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ChangeArrowheads="1"/>
          </p:cNvSpPr>
          <p:nvPr/>
        </p:nvSpPr>
        <p:spPr bwMode="auto">
          <a:xfrm>
            <a:off x="1657350" y="1028701"/>
            <a:ext cx="5543550"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350" b="1" dirty="0"/>
          </a:p>
          <a:p>
            <a:pPr eaLnBrk="1" hangingPunct="1">
              <a:spcBef>
                <a:spcPct val="0"/>
              </a:spcBef>
              <a:buFontTx/>
              <a:buNone/>
            </a:pPr>
            <a:endParaRPr lang="en-US" altLang="en-US" sz="1350" b="1" dirty="0"/>
          </a:p>
          <a:p>
            <a:pPr algn="ctr" eaLnBrk="1" hangingPunct="1">
              <a:spcBef>
                <a:spcPct val="0"/>
              </a:spcBef>
              <a:buFontTx/>
              <a:buNone/>
            </a:pPr>
            <a:r>
              <a:rPr lang="en-US" altLang="en-US" sz="2100" dirty="0"/>
              <a:t>Annual System Improvement Plan Report</a:t>
            </a:r>
          </a:p>
          <a:p>
            <a:pPr eaLnBrk="1" hangingPunct="1">
              <a:spcBef>
                <a:spcPct val="0"/>
              </a:spcBef>
              <a:buFontTx/>
              <a:buNone/>
            </a:pPr>
            <a:r>
              <a:rPr lang="en-US" altLang="en-US" sz="1350" dirty="0"/>
              <a:t> </a:t>
            </a:r>
          </a:p>
          <a:p>
            <a:pPr eaLnBrk="1" hangingPunct="1">
              <a:spcBef>
                <a:spcPct val="0"/>
              </a:spcBef>
              <a:buFontTx/>
              <a:buNone/>
            </a:pPr>
            <a:endParaRPr lang="en-US" altLang="en-US" sz="1350" dirty="0"/>
          </a:p>
          <a:p>
            <a:pPr eaLnBrk="1" hangingPunct="1">
              <a:spcBef>
                <a:spcPct val="0"/>
              </a:spcBef>
              <a:buFontTx/>
              <a:buNone/>
            </a:pPr>
            <a:r>
              <a:rPr lang="en-US" altLang="en-US" sz="1500" dirty="0"/>
              <a:t> </a:t>
            </a:r>
          </a:p>
          <a:p>
            <a:pPr eaLnBrk="1" hangingPunct="1">
              <a:spcBef>
                <a:spcPct val="0"/>
              </a:spcBef>
            </a:pPr>
            <a:r>
              <a:rPr lang="en-US" altLang="en-US" sz="1500" dirty="0"/>
              <a:t>Budgeted and actual reliability-specific capital and maintenance expenditures</a:t>
            </a:r>
          </a:p>
          <a:p>
            <a:pPr eaLnBrk="1" hangingPunct="1">
              <a:spcBef>
                <a:spcPct val="0"/>
              </a:spcBef>
            </a:pPr>
            <a:r>
              <a:rPr lang="en-US" altLang="en-US" sz="1500" dirty="0"/>
              <a:t> Description of current distribution inspection and maintenance programs</a:t>
            </a:r>
          </a:p>
          <a:p>
            <a:pPr eaLnBrk="1" hangingPunct="1">
              <a:spcBef>
                <a:spcPct val="0"/>
              </a:spcBef>
            </a:pPr>
            <a:r>
              <a:rPr lang="en-US" altLang="en-US" sz="1500" dirty="0"/>
              <a:t> Goals of distribution inspection and inspection programs and whether the goals were achieved</a:t>
            </a:r>
          </a:p>
          <a:p>
            <a:pPr eaLnBrk="1" hangingPunct="1">
              <a:spcBef>
                <a:spcPct val="0"/>
              </a:spcBef>
            </a:pPr>
            <a:endParaRPr lang="en-US" altLang="en-US" sz="1500" dirty="0"/>
          </a:p>
          <a:p>
            <a:pPr eaLnBrk="1" hangingPunct="1">
              <a:spcBef>
                <a:spcPct val="0"/>
              </a:spcBef>
            </a:pPr>
            <a:endParaRPr lang="en-US" altLang="en-US" sz="1500" dirty="0">
              <a:solidFill>
                <a:srgbClr val="A6A6A6"/>
              </a:solidFill>
            </a:endParaRPr>
          </a:p>
          <a:p>
            <a:pPr eaLnBrk="1" hangingPunct="1">
              <a:spcBef>
                <a:spcPct val="0"/>
              </a:spcBef>
              <a:buFontTx/>
              <a:buNone/>
            </a:pPr>
            <a:r>
              <a:rPr lang="en-US" altLang="en-US" sz="750" dirty="0"/>
              <a:t>OAC 4901:1-10-26</a:t>
            </a:r>
            <a:r>
              <a:rPr lang="en-US" altLang="en-US" sz="750" b="1" dirty="0"/>
              <a:t> </a:t>
            </a:r>
            <a:endParaRPr lang="en-US" altLang="en-US" sz="750" dirty="0">
              <a:solidFill>
                <a:srgbClr val="A6A6A6"/>
              </a:solidFill>
            </a:endParaRPr>
          </a:p>
          <a:p>
            <a:pPr eaLnBrk="1" hangingPunct="1">
              <a:spcBef>
                <a:spcPct val="0"/>
              </a:spcBef>
              <a:buFontTx/>
              <a:buAutoNum type="romanLcParenBoth"/>
            </a:pPr>
            <a:endParaRPr lang="en-US" altLang="en-US" sz="750" dirty="0">
              <a:solidFill>
                <a:srgbClr val="A6A6A6"/>
              </a:solidFill>
            </a:endParaRPr>
          </a:p>
        </p:txBody>
      </p:sp>
    </p:spTree>
    <p:extLst>
      <p:ext uri="{BB962C8B-B14F-4D97-AF65-F5344CB8AC3E}">
        <p14:creationId xmlns:p14="http://schemas.microsoft.com/office/powerpoint/2010/main" val="262203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29190427"/>
              </p:ext>
            </p:extLst>
          </p:nvPr>
        </p:nvGraphicFramePr>
        <p:xfrm>
          <a:off x="1314450" y="1885950"/>
          <a:ext cx="5829301" cy="2944653"/>
        </p:xfrm>
        <a:graphic>
          <a:graphicData uri="http://schemas.openxmlformats.org/drawingml/2006/table">
            <a:tbl>
              <a:tblPr firstRow="1" bandRow="1">
                <a:tableStyleId>{5940675A-B579-460E-94D1-54222C63F5DA}</a:tableStyleId>
              </a:tblPr>
              <a:tblGrid>
                <a:gridCol w="1264186">
                  <a:extLst>
                    <a:ext uri="{9D8B030D-6E8A-4147-A177-3AD203B41FA5}">
                      <a16:colId xmlns:a16="http://schemas.microsoft.com/office/drawing/2014/main" val="20000"/>
                    </a:ext>
                  </a:extLst>
                </a:gridCol>
                <a:gridCol w="1193954">
                  <a:extLst>
                    <a:ext uri="{9D8B030D-6E8A-4147-A177-3AD203B41FA5}">
                      <a16:colId xmlns:a16="http://schemas.microsoft.com/office/drawing/2014/main" val="20001"/>
                    </a:ext>
                  </a:extLst>
                </a:gridCol>
                <a:gridCol w="1123721">
                  <a:extLst>
                    <a:ext uri="{9D8B030D-6E8A-4147-A177-3AD203B41FA5}">
                      <a16:colId xmlns:a16="http://schemas.microsoft.com/office/drawing/2014/main" val="20002"/>
                    </a:ext>
                  </a:extLst>
                </a:gridCol>
                <a:gridCol w="1211120">
                  <a:extLst>
                    <a:ext uri="{9D8B030D-6E8A-4147-A177-3AD203B41FA5}">
                      <a16:colId xmlns:a16="http://schemas.microsoft.com/office/drawing/2014/main" val="20003"/>
                    </a:ext>
                  </a:extLst>
                </a:gridCol>
                <a:gridCol w="1036320">
                  <a:extLst>
                    <a:ext uri="{9D8B030D-6E8A-4147-A177-3AD203B41FA5}">
                      <a16:colId xmlns:a16="http://schemas.microsoft.com/office/drawing/2014/main" val="20004"/>
                    </a:ext>
                  </a:extLst>
                </a:gridCol>
              </a:tblGrid>
              <a:tr h="1092993">
                <a:tc>
                  <a:txBody>
                    <a:bodyPr/>
                    <a:lstStyle/>
                    <a:p>
                      <a:pPr algn="ctr"/>
                      <a:r>
                        <a:rPr lang="en-US" sz="900" b="1" dirty="0"/>
                        <a:t>Program name</a:t>
                      </a:r>
                    </a:p>
                  </a:txBody>
                  <a:tcPr marL="68580" marR="68580" marT="34290" marB="34290"/>
                </a:tc>
                <a:tc>
                  <a:txBody>
                    <a:bodyPr/>
                    <a:lstStyle/>
                    <a:p>
                      <a:pPr algn="ctr"/>
                      <a:r>
                        <a:rPr lang="en-US" sz="900" b="1" dirty="0"/>
                        <a:t>Explanation of how goal was achieved </a:t>
                      </a:r>
                    </a:p>
                  </a:txBody>
                  <a:tcPr marL="68580" marR="68580" marT="34290" marB="34290"/>
                </a:tc>
                <a:tc>
                  <a:txBody>
                    <a:bodyPr/>
                    <a:lstStyle/>
                    <a:p>
                      <a:pPr algn="ctr"/>
                      <a:r>
                        <a:rPr lang="en-US" sz="900" b="1" dirty="0"/>
                        <a:t>Description of extent of achievement</a:t>
                      </a:r>
                    </a:p>
                  </a:txBody>
                  <a:tcPr marL="68580" marR="68580" marT="34290" marB="34290"/>
                </a:tc>
                <a:tc>
                  <a:txBody>
                    <a:bodyPr/>
                    <a:lstStyle/>
                    <a:p>
                      <a:pPr algn="ctr"/>
                      <a:r>
                        <a:rPr lang="en-US" sz="900" b="1" dirty="0"/>
                        <a:t>Quantitative description of goal in either numerical values or percentages</a:t>
                      </a:r>
                    </a:p>
                  </a:txBody>
                  <a:tcPr marL="68580" marR="68580" marT="34290" marB="34290"/>
                </a:tc>
                <a:tc>
                  <a:txBody>
                    <a:bodyPr/>
                    <a:lstStyle/>
                    <a:p>
                      <a:pPr algn="ctr"/>
                      <a:r>
                        <a:rPr lang="en-US" sz="900" b="1" dirty="0"/>
                        <a:t>Quantitative description of actual performance in either numerical values or percentages</a:t>
                      </a:r>
                    </a:p>
                  </a:txBody>
                  <a:tcPr marL="68580" marR="68580" marT="34290" marB="34290"/>
                </a:tc>
                <a:extLst>
                  <a:ext uri="{0D108BD9-81ED-4DB2-BD59-A6C34878D82A}">
                    <a16:rowId xmlns:a16="http://schemas.microsoft.com/office/drawing/2014/main" val="10000"/>
                  </a:ext>
                </a:extLst>
              </a:tr>
              <a:tr h="1821657">
                <a:tc>
                  <a:txBody>
                    <a:bodyPr/>
                    <a:lstStyle/>
                    <a:p>
                      <a:r>
                        <a:rPr lang="en-US" sz="900" dirty="0"/>
                        <a:t>Distribution Vegetation Management</a:t>
                      </a:r>
                    </a:p>
                    <a:p>
                      <a:endParaRPr lang="en-US" sz="900" dirty="0"/>
                    </a:p>
                    <a:p>
                      <a:r>
                        <a:rPr lang="en-US" sz="900" dirty="0"/>
                        <a:t>Goal – Achieve 4-year cycle for vegetation line clearing on distribution circuits.  Complete an average of 25% of target circuit miles per year. (2018)</a:t>
                      </a:r>
                    </a:p>
                  </a:txBody>
                  <a:tcPr marL="68580" marR="68580" marT="34290" marB="34290"/>
                </a:tc>
                <a:tc>
                  <a:txBody>
                    <a:bodyPr/>
                    <a:lstStyle/>
                    <a:p>
                      <a:r>
                        <a:rPr lang="en-US" sz="900" dirty="0"/>
                        <a:t>Distribution</a:t>
                      </a:r>
                      <a:r>
                        <a:rPr lang="en-US" sz="900" baseline="0" dirty="0"/>
                        <a:t> vegetation line clearing was completed </a:t>
                      </a:r>
                      <a:r>
                        <a:rPr lang="en-US" sz="900" baseline="0"/>
                        <a:t>for 2018 </a:t>
                      </a:r>
                      <a:r>
                        <a:rPr lang="en-US" sz="900" baseline="0" dirty="0"/>
                        <a:t>with 2,412.6 miles completed in 2018.</a:t>
                      </a:r>
                      <a:endParaRPr lang="en-US" sz="900" dirty="0"/>
                    </a:p>
                  </a:txBody>
                  <a:tcPr marL="68580" marR="68580" marT="34290" marB="34290"/>
                </a:tc>
                <a:tc>
                  <a:txBody>
                    <a:bodyPr/>
                    <a:lstStyle/>
                    <a:p>
                      <a:r>
                        <a:rPr lang="en-US" sz="900" dirty="0"/>
                        <a:t>Full vegetation line clearing was completed on 2,412.6 miles in 2018 toward the 4-year cycle goal.</a:t>
                      </a:r>
                    </a:p>
                  </a:txBody>
                  <a:tcPr marL="68580" marR="68580" marT="34290" marB="34290"/>
                </a:tc>
                <a:tc>
                  <a:txBody>
                    <a:bodyPr/>
                    <a:lstStyle/>
                    <a:p>
                      <a:r>
                        <a:rPr lang="en-US" sz="900" dirty="0"/>
                        <a:t>Full vegetation line clearing was completed on 27.1% of the 8,890 distribution circuit miles in 2018 toward the 4-year cycle goal.</a:t>
                      </a:r>
                    </a:p>
                  </a:txBody>
                  <a:tcPr marL="68580" marR="68580" marT="34290" marB="34290"/>
                </a:tc>
                <a:tc>
                  <a:txBody>
                    <a:bodyPr/>
                    <a:lstStyle/>
                    <a:p>
                      <a:r>
                        <a:rPr lang="en-US" sz="900" dirty="0"/>
                        <a:t>2,412.6 circuit miles of line were cleared in 2018.  108.5% of the average annual mileage target.</a:t>
                      </a:r>
                    </a:p>
                  </a:txBody>
                  <a:tcPr marL="68580" marR="68580" marT="34290" marB="34290"/>
                </a:tc>
                <a:extLst>
                  <a:ext uri="{0D108BD9-81ED-4DB2-BD59-A6C34878D82A}">
                    <a16:rowId xmlns:a16="http://schemas.microsoft.com/office/drawing/2014/main" val="10001"/>
                  </a:ext>
                </a:extLst>
              </a:tr>
            </a:tbl>
          </a:graphicData>
        </a:graphic>
      </p:graphicFrame>
      <p:sp>
        <p:nvSpPr>
          <p:cNvPr id="30742" name="Title 2"/>
          <p:cNvSpPr>
            <a:spLocks noGrp="1"/>
          </p:cNvSpPr>
          <p:nvPr>
            <p:ph type="title"/>
          </p:nvPr>
        </p:nvSpPr>
        <p:spPr/>
        <p:txBody>
          <a:bodyPr/>
          <a:lstStyle/>
          <a:p>
            <a:r>
              <a:rPr lang="en-US" altLang="en-US" sz="2100" dirty="0"/>
              <a:t>Rule #26</a:t>
            </a:r>
            <a:br>
              <a:rPr lang="en-US" altLang="en-US" sz="2100" dirty="0"/>
            </a:br>
            <a:r>
              <a:rPr lang="en-US" altLang="en-US" sz="2100" dirty="0"/>
              <a:t>2018</a:t>
            </a:r>
            <a:br>
              <a:rPr lang="en-US" altLang="en-US" sz="2100" dirty="0"/>
            </a:br>
            <a:r>
              <a:rPr lang="en-US" altLang="en-US" sz="2100" dirty="0"/>
              <a:t>Electric Service and Safety Standards</a:t>
            </a:r>
          </a:p>
        </p:txBody>
      </p:sp>
    </p:spTree>
    <p:extLst>
      <p:ext uri="{BB962C8B-B14F-4D97-AF65-F5344CB8AC3E}">
        <p14:creationId xmlns:p14="http://schemas.microsoft.com/office/powerpoint/2010/main" val="2422291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428750" y="971550"/>
            <a:ext cx="4914900" cy="685800"/>
          </a:xfrm>
        </p:spPr>
        <p:txBody>
          <a:bodyPr/>
          <a:lstStyle/>
          <a:p>
            <a:pPr eaLnBrk="1" hangingPunct="1"/>
            <a:r>
              <a:rPr lang="en-US" altLang="en-US" sz="2100" dirty="0"/>
              <a:t>Analysis and Assessment of Vegetation Management Program</a:t>
            </a:r>
          </a:p>
        </p:txBody>
      </p:sp>
      <p:sp>
        <p:nvSpPr>
          <p:cNvPr id="31747" name="Content Placeholder 2"/>
          <p:cNvSpPr>
            <a:spLocks noGrp="1"/>
          </p:cNvSpPr>
          <p:nvPr>
            <p:ph idx="1"/>
          </p:nvPr>
        </p:nvSpPr>
        <p:spPr>
          <a:xfrm>
            <a:off x="1600200" y="1771650"/>
            <a:ext cx="5314950" cy="2628900"/>
          </a:xfrm>
        </p:spPr>
        <p:txBody>
          <a:bodyPr/>
          <a:lstStyle/>
          <a:p>
            <a:pPr eaLnBrk="1" hangingPunct="1">
              <a:buFontTx/>
              <a:buNone/>
            </a:pPr>
            <a:r>
              <a:rPr lang="en-US" altLang="en-US" sz="1500"/>
              <a:t>Program </a:t>
            </a:r>
            <a:r>
              <a:rPr lang="en-US" altLang="en-US" sz="1500" u="sng"/>
              <a:t>Implementation</a:t>
            </a:r>
            <a:r>
              <a:rPr lang="en-US" altLang="en-US" sz="1500"/>
              <a:t> Measures:</a:t>
            </a:r>
          </a:p>
          <a:p>
            <a:pPr eaLnBrk="1" hangingPunct="1"/>
            <a:r>
              <a:rPr lang="en-US" altLang="en-US" sz="1500"/>
              <a:t>Goals or cycle met</a:t>
            </a:r>
          </a:p>
          <a:p>
            <a:pPr eaLnBrk="1" hangingPunct="1"/>
            <a:r>
              <a:rPr lang="en-US" altLang="en-US" sz="1500"/>
              <a:t>Circuits or mileage trimmed</a:t>
            </a:r>
          </a:p>
          <a:p>
            <a:pPr eaLnBrk="1" hangingPunct="1"/>
            <a:endParaRPr lang="en-US" altLang="en-US" sz="1500"/>
          </a:p>
          <a:p>
            <a:pPr eaLnBrk="1" hangingPunct="1">
              <a:buFontTx/>
              <a:buNone/>
            </a:pPr>
            <a:r>
              <a:rPr lang="en-US" altLang="en-US" sz="1500"/>
              <a:t>Program </a:t>
            </a:r>
            <a:r>
              <a:rPr lang="en-US" altLang="en-US" sz="1500" u="sng"/>
              <a:t>Effectiveness</a:t>
            </a:r>
            <a:r>
              <a:rPr lang="en-US" altLang="en-US" sz="1500"/>
              <a:t> Measures:</a:t>
            </a:r>
          </a:p>
          <a:p>
            <a:pPr eaLnBrk="1" hangingPunct="1"/>
            <a:r>
              <a:rPr lang="en-US" altLang="en-US" sz="1500"/>
              <a:t>Number of outages caused by trees</a:t>
            </a:r>
          </a:p>
          <a:p>
            <a:pPr eaLnBrk="1" hangingPunct="1"/>
            <a:r>
              <a:rPr lang="en-US" altLang="en-US" sz="1500"/>
              <a:t>Percent of outages caused by trees</a:t>
            </a:r>
          </a:p>
        </p:txBody>
      </p:sp>
    </p:spTree>
    <p:extLst>
      <p:ext uri="{BB962C8B-B14F-4D97-AF65-F5344CB8AC3E}">
        <p14:creationId xmlns:p14="http://schemas.microsoft.com/office/powerpoint/2010/main" val="455363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657350" y="1371600"/>
            <a:ext cx="5200650" cy="857250"/>
          </a:xfrm>
        </p:spPr>
        <p:txBody>
          <a:bodyPr/>
          <a:lstStyle/>
          <a:p>
            <a:pPr eaLnBrk="1" hangingPunct="1"/>
            <a:br>
              <a:rPr lang="en-US" altLang="en-US" sz="1800" b="1"/>
            </a:br>
            <a:br>
              <a:rPr lang="en-US" altLang="en-US" sz="1800" b="1"/>
            </a:br>
            <a:br>
              <a:rPr lang="en-US" altLang="en-US" sz="2100" b="1"/>
            </a:br>
            <a:br>
              <a:rPr lang="en-US" altLang="en-US" b="1"/>
            </a:br>
            <a:endParaRPr lang="en-US" altLang="en-US"/>
          </a:p>
        </p:txBody>
      </p:sp>
      <p:sp>
        <p:nvSpPr>
          <p:cNvPr id="35843" name="Content Placeholder 2"/>
          <p:cNvSpPr>
            <a:spLocks noGrp="1"/>
          </p:cNvSpPr>
          <p:nvPr>
            <p:ph idx="1"/>
          </p:nvPr>
        </p:nvSpPr>
        <p:spPr>
          <a:xfrm>
            <a:off x="1600200" y="1200150"/>
            <a:ext cx="4914900" cy="3600450"/>
          </a:xfrm>
        </p:spPr>
        <p:txBody>
          <a:bodyPr/>
          <a:lstStyle/>
          <a:p>
            <a:pPr marL="0" indent="0" algn="ctr">
              <a:spcBef>
                <a:spcPct val="0"/>
              </a:spcBef>
              <a:buNone/>
            </a:pPr>
            <a:r>
              <a:rPr lang="en-US" altLang="en-US" sz="2100" dirty="0">
                <a:cs typeface="Arial" panose="020B0604020202020204" pitchFamily="34" charset="0"/>
              </a:rPr>
              <a:t>2018</a:t>
            </a:r>
          </a:p>
          <a:p>
            <a:pPr marL="0" indent="0" algn="ctr">
              <a:spcBef>
                <a:spcPct val="0"/>
              </a:spcBef>
              <a:buNone/>
            </a:pPr>
            <a:r>
              <a:rPr lang="en-US" altLang="en-US" sz="2100" dirty="0">
                <a:cs typeface="Arial" panose="020B0604020202020204" pitchFamily="34" charset="0"/>
              </a:rPr>
              <a:t>Number of customers interrupted:</a:t>
            </a:r>
          </a:p>
          <a:p>
            <a:pPr marL="0" indent="0">
              <a:spcBef>
                <a:spcPct val="0"/>
              </a:spcBef>
              <a:buNone/>
            </a:pPr>
            <a:r>
              <a:rPr lang="en-US" altLang="en-US" dirty="0">
                <a:latin typeface="Calibri" panose="020F0502020204030204" pitchFamily="34" charset="0"/>
                <a:cs typeface="Times New Roman" panose="02020603050405020304" pitchFamily="18" charset="0"/>
              </a:rPr>
              <a:t> </a:t>
            </a:r>
          </a:p>
          <a:p>
            <a:pPr marL="0" indent="0">
              <a:spcBef>
                <a:spcPct val="0"/>
              </a:spcBef>
              <a:buFontTx/>
              <a:buAutoNum type="arabicPeriod"/>
            </a:pPr>
            <a:r>
              <a:rPr lang="en-US" altLang="en-US" sz="1500" dirty="0">
                <a:solidFill>
                  <a:srgbClr val="BFBFBF"/>
                </a:solidFill>
                <a:cs typeface="Arial" panose="020B0604020202020204" pitchFamily="34" charset="0"/>
              </a:rPr>
              <a:t>Equipment/Hardware Failures</a:t>
            </a:r>
            <a:endParaRPr lang="en-US" altLang="en-US" sz="1500" dirty="0">
              <a:cs typeface="Arial" panose="020B0604020202020204" pitchFamily="34" charset="0"/>
            </a:endParaRPr>
          </a:p>
          <a:p>
            <a:pPr marL="0" indent="0">
              <a:spcBef>
                <a:spcPct val="0"/>
              </a:spcBef>
              <a:buFontTx/>
              <a:buAutoNum type="arabicPeriod"/>
            </a:pPr>
            <a:r>
              <a:rPr lang="en-US" altLang="en-US" sz="1500" dirty="0">
                <a:cs typeface="Arial" panose="020B0604020202020204" pitchFamily="34" charset="0"/>
              </a:rPr>
              <a:t>Trees Outside ROW</a:t>
            </a:r>
          </a:p>
          <a:p>
            <a:pPr marL="0" indent="0">
              <a:spcBef>
                <a:spcPct val="0"/>
              </a:spcBef>
              <a:buFontTx/>
              <a:buAutoNum type="arabicPeriod"/>
            </a:pPr>
            <a:r>
              <a:rPr lang="en-US" altLang="en-US" sz="1500" dirty="0">
                <a:solidFill>
                  <a:srgbClr val="BFBFBF"/>
                </a:solidFill>
                <a:cs typeface="Arial" panose="020B0604020202020204" pitchFamily="34" charset="0"/>
              </a:rPr>
              <a:t>Distribution Station</a:t>
            </a:r>
            <a:endParaRPr lang="en-US" altLang="en-US" sz="1500" dirty="0">
              <a:cs typeface="Arial" panose="020B0604020202020204" pitchFamily="34" charset="0"/>
            </a:endParaRPr>
          </a:p>
          <a:p>
            <a:pPr marL="0" indent="0">
              <a:spcBef>
                <a:spcPct val="0"/>
              </a:spcBef>
              <a:buFontTx/>
              <a:buAutoNum type="arabicPeriod"/>
            </a:pPr>
            <a:r>
              <a:rPr lang="en-US" altLang="en-US" sz="1500" dirty="0">
                <a:solidFill>
                  <a:srgbClr val="BFBFBF"/>
                </a:solidFill>
                <a:cs typeface="Arial" panose="020B0604020202020204" pitchFamily="34" charset="0"/>
              </a:rPr>
              <a:t>Unknowns (Weather &amp; Non-Weather)</a:t>
            </a:r>
            <a:endParaRPr lang="en-US" altLang="en-US" sz="1500" dirty="0">
              <a:cs typeface="Arial" panose="020B0604020202020204" pitchFamily="34" charset="0"/>
            </a:endParaRPr>
          </a:p>
          <a:p>
            <a:pPr marL="0" indent="0">
              <a:spcBef>
                <a:spcPct val="0"/>
              </a:spcBef>
              <a:buFontTx/>
              <a:buAutoNum type="arabicPeriod"/>
            </a:pPr>
            <a:r>
              <a:rPr lang="en-US" altLang="en-US" sz="1500" dirty="0">
                <a:solidFill>
                  <a:srgbClr val="BFBFBF"/>
                </a:solidFill>
                <a:cs typeface="Arial" panose="020B0604020202020204" pitchFamily="34" charset="0"/>
              </a:rPr>
              <a:t>Vehicle Accidents</a:t>
            </a:r>
            <a:endParaRPr lang="en-US" altLang="en-US" sz="1500" dirty="0">
              <a:cs typeface="Arial" panose="020B0604020202020204" pitchFamily="34" charset="0"/>
            </a:endParaRPr>
          </a:p>
          <a:p>
            <a:pPr marL="0" indent="0">
              <a:spcBef>
                <a:spcPct val="0"/>
              </a:spcBef>
              <a:buFontTx/>
              <a:buAutoNum type="arabicPeriod"/>
            </a:pPr>
            <a:r>
              <a:rPr lang="en-US" altLang="en-US" sz="1500" dirty="0">
                <a:cs typeface="Arial" panose="020B0604020202020204" pitchFamily="34" charset="0"/>
              </a:rPr>
              <a:t>Trees Inside ROW</a:t>
            </a:r>
          </a:p>
          <a:p>
            <a:pPr marL="0" indent="0">
              <a:spcBef>
                <a:spcPct val="0"/>
              </a:spcBef>
              <a:buFontTx/>
              <a:buAutoNum type="arabicPeriod"/>
            </a:pPr>
            <a:r>
              <a:rPr lang="en-US" altLang="en-US" sz="1500" dirty="0">
                <a:solidFill>
                  <a:srgbClr val="BFBFBF"/>
                </a:solidFill>
                <a:cs typeface="Arial" panose="020B0604020202020204" pitchFamily="34" charset="0"/>
              </a:rPr>
              <a:t>Animal/Bird</a:t>
            </a:r>
            <a:endParaRPr lang="en-US" altLang="en-US" sz="1500" dirty="0">
              <a:cs typeface="Arial" panose="020B0604020202020204" pitchFamily="34" charset="0"/>
            </a:endParaRPr>
          </a:p>
          <a:p>
            <a:pPr marL="0" indent="0">
              <a:spcBef>
                <a:spcPct val="0"/>
              </a:spcBef>
              <a:buFontTx/>
              <a:buAutoNum type="arabicPeriod"/>
            </a:pPr>
            <a:r>
              <a:rPr lang="en-US" altLang="en-US" sz="1500" dirty="0">
                <a:solidFill>
                  <a:srgbClr val="BFBFBF"/>
                </a:solidFill>
                <a:cs typeface="Arial" panose="020B0604020202020204" pitchFamily="34" charset="0"/>
              </a:rPr>
              <a:t>Lightning</a:t>
            </a:r>
            <a:endParaRPr lang="en-US" altLang="en-US" sz="1500" dirty="0">
              <a:cs typeface="Arial" panose="020B0604020202020204" pitchFamily="34" charset="0"/>
            </a:endParaRPr>
          </a:p>
          <a:p>
            <a:pPr marL="0" indent="0">
              <a:spcBef>
                <a:spcPct val="0"/>
              </a:spcBef>
              <a:buFontTx/>
              <a:buAutoNum type="arabicPeriod"/>
            </a:pPr>
            <a:r>
              <a:rPr lang="en-US" altLang="en-US" sz="1500" dirty="0">
                <a:solidFill>
                  <a:srgbClr val="BFBFBF"/>
                </a:solidFill>
                <a:cs typeface="Arial" panose="020B0604020202020204" pitchFamily="34" charset="0"/>
              </a:rPr>
              <a:t>High Wind</a:t>
            </a:r>
            <a:endParaRPr lang="en-US" altLang="en-US" sz="1500" dirty="0">
              <a:cs typeface="Arial" panose="020B0604020202020204" pitchFamily="34" charset="0"/>
            </a:endParaRPr>
          </a:p>
          <a:p>
            <a:pPr marL="0" indent="0">
              <a:buNone/>
            </a:pPr>
            <a:endParaRPr lang="en-US" altLang="en-US" dirty="0"/>
          </a:p>
        </p:txBody>
      </p:sp>
    </p:spTree>
    <p:extLst>
      <p:ext uri="{BB962C8B-B14F-4D97-AF65-F5344CB8AC3E}">
        <p14:creationId xmlns:p14="http://schemas.microsoft.com/office/powerpoint/2010/main" val="3172502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br>
              <a:rPr lang="en-US" altLang="en-US" sz="2100" dirty="0">
                <a:cs typeface="Arial" panose="020B0604020202020204" pitchFamily="34" charset="0"/>
              </a:rPr>
            </a:br>
            <a:r>
              <a:rPr lang="en-US" altLang="en-US" sz="2100" dirty="0">
                <a:cs typeface="Arial" panose="020B0604020202020204" pitchFamily="34" charset="0"/>
              </a:rPr>
              <a:t>2018</a:t>
            </a:r>
            <a:br>
              <a:rPr lang="en-US" altLang="en-US" sz="2100" dirty="0">
                <a:cs typeface="Arial" panose="020B0604020202020204" pitchFamily="34" charset="0"/>
              </a:rPr>
            </a:br>
            <a:r>
              <a:rPr lang="en-US" altLang="en-US" sz="2100" dirty="0">
                <a:cs typeface="Arial" panose="020B0604020202020204" pitchFamily="34" charset="0"/>
              </a:rPr>
              <a:t>Number of customer minutes interrupted:</a:t>
            </a:r>
            <a:br>
              <a:rPr lang="en-US" altLang="en-US" sz="2100" dirty="0">
                <a:cs typeface="Arial" panose="020B0604020202020204" pitchFamily="34" charset="0"/>
              </a:rPr>
            </a:br>
            <a:endParaRPr lang="en-US" altLang="en-US" sz="2100" dirty="0">
              <a:cs typeface="Arial" panose="020B0604020202020204" pitchFamily="34" charset="0"/>
            </a:endParaRPr>
          </a:p>
        </p:txBody>
      </p:sp>
      <p:sp>
        <p:nvSpPr>
          <p:cNvPr id="36867" name="Content Placeholder 2"/>
          <p:cNvSpPr>
            <a:spLocks noGrp="1"/>
          </p:cNvSpPr>
          <p:nvPr>
            <p:ph idx="1"/>
          </p:nvPr>
        </p:nvSpPr>
        <p:spPr>
          <a:xfrm>
            <a:off x="1600200" y="1771650"/>
            <a:ext cx="4914900" cy="2914650"/>
          </a:xfrm>
        </p:spPr>
        <p:txBody>
          <a:bodyPr/>
          <a:lstStyle/>
          <a:p>
            <a:pPr marL="0" indent="0">
              <a:spcBef>
                <a:spcPct val="0"/>
              </a:spcBef>
              <a:buNone/>
            </a:pPr>
            <a:r>
              <a:rPr lang="en-US" altLang="en-US" sz="1500">
                <a:latin typeface="Calibri" panose="020F0502020204030204" pitchFamily="34" charset="0"/>
                <a:cs typeface="Times New Roman" panose="02020603050405020304" pitchFamily="18" charset="0"/>
              </a:rPr>
              <a:t> </a:t>
            </a:r>
          </a:p>
          <a:p>
            <a:pPr marL="0" indent="0">
              <a:spcBef>
                <a:spcPct val="0"/>
              </a:spcBef>
              <a:buFontTx/>
              <a:buAutoNum type="arabicPeriod"/>
            </a:pPr>
            <a:r>
              <a:rPr lang="en-US" altLang="en-US" sz="1500">
                <a:solidFill>
                  <a:srgbClr val="BFBFBF"/>
                </a:solidFill>
                <a:cs typeface="Arial" panose="020B0604020202020204" pitchFamily="34" charset="0"/>
              </a:rPr>
              <a:t>Equipment/Hardware Failures</a:t>
            </a:r>
            <a:endParaRPr lang="en-US" altLang="en-US" sz="1500">
              <a:cs typeface="Arial" panose="020B0604020202020204" pitchFamily="34" charset="0"/>
            </a:endParaRPr>
          </a:p>
          <a:p>
            <a:pPr marL="0" indent="0">
              <a:spcBef>
                <a:spcPct val="0"/>
              </a:spcBef>
              <a:buFontTx/>
              <a:buAutoNum type="arabicPeriod"/>
            </a:pPr>
            <a:r>
              <a:rPr lang="en-US" altLang="en-US" sz="1500">
                <a:cs typeface="Arial" panose="020B0604020202020204" pitchFamily="34" charset="0"/>
              </a:rPr>
              <a:t>Trees Outside ROW</a:t>
            </a:r>
          </a:p>
          <a:p>
            <a:pPr marL="0" indent="0">
              <a:spcBef>
                <a:spcPct val="0"/>
              </a:spcBef>
              <a:buFontTx/>
              <a:buAutoNum type="arabicPeriod"/>
            </a:pPr>
            <a:r>
              <a:rPr lang="en-US" altLang="en-US" sz="1500">
                <a:solidFill>
                  <a:srgbClr val="BFBFBF"/>
                </a:solidFill>
                <a:cs typeface="Arial" panose="020B0604020202020204" pitchFamily="34" charset="0"/>
              </a:rPr>
              <a:t>Distribution Station</a:t>
            </a:r>
            <a:endParaRPr lang="en-US" altLang="en-US" sz="1500">
              <a:cs typeface="Arial" panose="020B0604020202020204" pitchFamily="34" charset="0"/>
            </a:endParaRPr>
          </a:p>
          <a:p>
            <a:pPr marL="0" indent="0">
              <a:spcBef>
                <a:spcPct val="0"/>
              </a:spcBef>
              <a:buFontTx/>
              <a:buAutoNum type="arabicPeriod"/>
            </a:pPr>
            <a:r>
              <a:rPr lang="en-US" altLang="en-US" sz="1500">
                <a:cs typeface="Arial" panose="020B0604020202020204" pitchFamily="34" charset="0"/>
              </a:rPr>
              <a:t>Trees Inside ROW</a:t>
            </a:r>
          </a:p>
          <a:p>
            <a:pPr marL="0" indent="0">
              <a:spcBef>
                <a:spcPct val="0"/>
              </a:spcBef>
              <a:buFontTx/>
              <a:buAutoNum type="arabicPeriod"/>
            </a:pPr>
            <a:r>
              <a:rPr lang="en-US" altLang="en-US" sz="1500">
                <a:solidFill>
                  <a:srgbClr val="BFBFBF"/>
                </a:solidFill>
                <a:cs typeface="Arial" panose="020B0604020202020204" pitchFamily="34" charset="0"/>
              </a:rPr>
              <a:t>Unknowns (Weather &amp; Non-Weather)</a:t>
            </a:r>
            <a:endParaRPr lang="en-US" altLang="en-US" sz="1500">
              <a:cs typeface="Arial" panose="020B0604020202020204" pitchFamily="34" charset="0"/>
            </a:endParaRPr>
          </a:p>
          <a:p>
            <a:pPr marL="0" indent="0">
              <a:spcBef>
                <a:spcPct val="0"/>
              </a:spcBef>
              <a:buFontTx/>
              <a:buAutoNum type="arabicPeriod"/>
            </a:pPr>
            <a:r>
              <a:rPr lang="en-US" altLang="en-US" sz="1500">
                <a:solidFill>
                  <a:srgbClr val="BFBFBF"/>
                </a:solidFill>
                <a:cs typeface="Arial" panose="020B0604020202020204" pitchFamily="34" charset="0"/>
              </a:rPr>
              <a:t>Vehicle Accidents</a:t>
            </a:r>
            <a:endParaRPr lang="en-US" altLang="en-US" sz="1500">
              <a:cs typeface="Arial" panose="020B0604020202020204" pitchFamily="34" charset="0"/>
            </a:endParaRPr>
          </a:p>
          <a:p>
            <a:pPr marL="0" indent="0">
              <a:spcBef>
                <a:spcPct val="0"/>
              </a:spcBef>
              <a:buFontTx/>
              <a:buAutoNum type="arabicPeriod"/>
            </a:pPr>
            <a:r>
              <a:rPr lang="en-US" altLang="en-US" sz="1500">
                <a:solidFill>
                  <a:srgbClr val="BFBFBF"/>
                </a:solidFill>
                <a:cs typeface="Arial" panose="020B0604020202020204" pitchFamily="34" charset="0"/>
              </a:rPr>
              <a:t>Lightning</a:t>
            </a:r>
            <a:endParaRPr lang="en-US" altLang="en-US" sz="1500">
              <a:cs typeface="Arial" panose="020B0604020202020204" pitchFamily="34" charset="0"/>
            </a:endParaRPr>
          </a:p>
          <a:p>
            <a:pPr marL="0" indent="0">
              <a:spcBef>
                <a:spcPct val="0"/>
              </a:spcBef>
              <a:buFontTx/>
              <a:buAutoNum type="arabicPeriod"/>
            </a:pPr>
            <a:r>
              <a:rPr lang="en-US" altLang="en-US" sz="1500">
                <a:solidFill>
                  <a:srgbClr val="BFBFBF"/>
                </a:solidFill>
                <a:cs typeface="Arial" panose="020B0604020202020204" pitchFamily="34" charset="0"/>
              </a:rPr>
              <a:t>High Wind</a:t>
            </a:r>
            <a:endParaRPr lang="en-US" altLang="en-US" sz="1500">
              <a:cs typeface="Arial" panose="020B0604020202020204" pitchFamily="34" charset="0"/>
            </a:endParaRPr>
          </a:p>
          <a:p>
            <a:pPr marL="0" indent="0">
              <a:spcBef>
                <a:spcPct val="0"/>
              </a:spcBef>
              <a:buFontTx/>
              <a:buAutoNum type="arabicPeriod"/>
            </a:pPr>
            <a:r>
              <a:rPr lang="en-US" altLang="en-US" sz="1500">
                <a:solidFill>
                  <a:srgbClr val="BFBFBF"/>
                </a:solidFill>
                <a:cs typeface="Arial" panose="020B0604020202020204" pitchFamily="34" charset="0"/>
              </a:rPr>
              <a:t>Animal/Bird</a:t>
            </a:r>
            <a:endParaRPr lang="en-US" altLang="en-US" sz="1500">
              <a:cs typeface="Arial" panose="020B0604020202020204" pitchFamily="34" charset="0"/>
            </a:endParaRPr>
          </a:p>
          <a:p>
            <a:pPr marL="0" indent="0">
              <a:buNone/>
            </a:pPr>
            <a:endParaRPr lang="en-US" altLang="en-US" sz="1500"/>
          </a:p>
        </p:txBody>
      </p:sp>
    </p:spTree>
    <p:extLst>
      <p:ext uri="{BB962C8B-B14F-4D97-AF65-F5344CB8AC3E}">
        <p14:creationId xmlns:p14="http://schemas.microsoft.com/office/powerpoint/2010/main" val="1490551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br>
              <a:rPr lang="en-US" altLang="en-US" sz="2100" dirty="0"/>
            </a:br>
            <a:r>
              <a:rPr lang="en-US" altLang="en-US" sz="2100" dirty="0"/>
              <a:t>2018</a:t>
            </a:r>
            <a:br>
              <a:rPr lang="en-US" altLang="en-US" sz="2100" dirty="0"/>
            </a:br>
            <a:r>
              <a:rPr lang="en-US" altLang="en-US" sz="2100" dirty="0"/>
              <a:t>Overall impact to customers:</a:t>
            </a:r>
            <a:br>
              <a:rPr lang="en-US" altLang="en-US" dirty="0"/>
            </a:br>
            <a:endParaRPr lang="en-US" altLang="en-US" dirty="0"/>
          </a:p>
        </p:txBody>
      </p:sp>
      <p:sp>
        <p:nvSpPr>
          <p:cNvPr id="13315" name="Content Placeholder 2"/>
          <p:cNvSpPr>
            <a:spLocks noGrp="1"/>
          </p:cNvSpPr>
          <p:nvPr>
            <p:ph idx="1"/>
          </p:nvPr>
        </p:nvSpPr>
        <p:spPr/>
        <p:txBody>
          <a:bodyPr/>
          <a:lstStyle/>
          <a:p>
            <a:pPr>
              <a:spcBef>
                <a:spcPts val="0"/>
              </a:spcBef>
              <a:spcAft>
                <a:spcPts val="0"/>
              </a:spcAft>
              <a:buFont typeface="+mj-lt"/>
              <a:buAutoNum type="arabicPeriod"/>
              <a:defRPr/>
            </a:pPr>
            <a:r>
              <a:rPr lang="en-US" sz="1500" b="1" dirty="0">
                <a:solidFill>
                  <a:srgbClr val="BFBFBF"/>
                </a:solidFill>
                <a:ea typeface="Times New Roman"/>
                <a:cs typeface="Arial" panose="020B0604020202020204" pitchFamily="34" charset="0"/>
              </a:rPr>
              <a:t>Equipment Failures</a:t>
            </a:r>
            <a:endParaRPr lang="en-US" sz="1500" dirty="0">
              <a:ea typeface="Times New Roman"/>
              <a:cs typeface="Arial" panose="020B0604020202020204" pitchFamily="34" charset="0"/>
            </a:endParaRPr>
          </a:p>
          <a:p>
            <a:pPr>
              <a:spcBef>
                <a:spcPts val="0"/>
              </a:spcBef>
              <a:spcAft>
                <a:spcPts val="0"/>
              </a:spcAft>
              <a:buFont typeface="+mj-lt"/>
              <a:buAutoNum type="arabicPeriod"/>
              <a:defRPr/>
            </a:pPr>
            <a:r>
              <a:rPr lang="en-US" sz="1500" dirty="0">
                <a:ea typeface="Times New Roman"/>
                <a:cs typeface="Arial" panose="020B0604020202020204" pitchFamily="34" charset="0"/>
              </a:rPr>
              <a:t>Trees Outside ROW</a:t>
            </a:r>
          </a:p>
          <a:p>
            <a:pPr>
              <a:spcBef>
                <a:spcPts val="0"/>
              </a:spcBef>
              <a:spcAft>
                <a:spcPts val="0"/>
              </a:spcAft>
              <a:buFont typeface="+mj-lt"/>
              <a:buAutoNum type="arabicPeriod"/>
              <a:defRPr/>
            </a:pPr>
            <a:r>
              <a:rPr lang="en-US" sz="1500" b="1" dirty="0">
                <a:solidFill>
                  <a:srgbClr val="BFBFBF"/>
                </a:solidFill>
                <a:ea typeface="Times New Roman"/>
                <a:cs typeface="Arial" panose="020B0604020202020204" pitchFamily="34" charset="0"/>
              </a:rPr>
              <a:t>Distribution Station</a:t>
            </a:r>
            <a:endParaRPr lang="en-US" sz="1500" dirty="0">
              <a:ea typeface="Times New Roman"/>
              <a:cs typeface="Arial" panose="020B0604020202020204" pitchFamily="34" charset="0"/>
            </a:endParaRPr>
          </a:p>
          <a:p>
            <a:pPr>
              <a:spcBef>
                <a:spcPts val="0"/>
              </a:spcBef>
              <a:spcAft>
                <a:spcPts val="0"/>
              </a:spcAft>
              <a:buFont typeface="+mj-lt"/>
              <a:buAutoNum type="arabicPeriod"/>
              <a:defRPr/>
            </a:pPr>
            <a:r>
              <a:rPr lang="en-US" sz="1500" b="1" dirty="0">
                <a:solidFill>
                  <a:srgbClr val="BFBFBF"/>
                </a:solidFill>
                <a:ea typeface="Times New Roman"/>
                <a:cs typeface="Arial" panose="020B0604020202020204" pitchFamily="34" charset="0"/>
              </a:rPr>
              <a:t>Unknowns (Weather &amp; Non-Weather)</a:t>
            </a:r>
            <a:endParaRPr lang="en-US" sz="1500" dirty="0">
              <a:ea typeface="Times New Roman"/>
              <a:cs typeface="Arial" panose="020B0604020202020204" pitchFamily="34" charset="0"/>
            </a:endParaRPr>
          </a:p>
          <a:p>
            <a:pPr>
              <a:spcBef>
                <a:spcPts val="0"/>
              </a:spcBef>
              <a:spcAft>
                <a:spcPts val="0"/>
              </a:spcAft>
              <a:buFont typeface="+mj-lt"/>
              <a:buAutoNum type="arabicPeriod"/>
              <a:defRPr/>
            </a:pPr>
            <a:r>
              <a:rPr lang="en-US" sz="1500" b="1" dirty="0">
                <a:solidFill>
                  <a:srgbClr val="BFBFBF"/>
                </a:solidFill>
                <a:ea typeface="Times New Roman"/>
                <a:cs typeface="Arial" panose="020B0604020202020204" pitchFamily="34" charset="0"/>
              </a:rPr>
              <a:t>Vehicle Accidents</a:t>
            </a:r>
            <a:endParaRPr lang="en-US" sz="1500" dirty="0">
              <a:ea typeface="Times New Roman"/>
              <a:cs typeface="Arial" panose="020B0604020202020204" pitchFamily="34" charset="0"/>
            </a:endParaRPr>
          </a:p>
          <a:p>
            <a:pPr>
              <a:spcBef>
                <a:spcPts val="0"/>
              </a:spcBef>
              <a:spcAft>
                <a:spcPts val="0"/>
              </a:spcAft>
              <a:buFont typeface="+mj-lt"/>
              <a:buAutoNum type="arabicPeriod"/>
              <a:defRPr/>
            </a:pPr>
            <a:r>
              <a:rPr lang="en-US" sz="1500" dirty="0">
                <a:ea typeface="Times New Roman"/>
                <a:cs typeface="Arial" panose="020B0604020202020204" pitchFamily="34" charset="0"/>
              </a:rPr>
              <a:t>Trees Inside ROW</a:t>
            </a:r>
          </a:p>
          <a:p>
            <a:pPr marL="0" indent="0">
              <a:buNone/>
              <a:defRPr/>
            </a:pPr>
            <a:endParaRPr lang="en-US" altLang="en-US" sz="1500" dirty="0"/>
          </a:p>
        </p:txBody>
      </p:sp>
    </p:spTree>
    <p:extLst>
      <p:ext uri="{BB962C8B-B14F-4D97-AF65-F5344CB8AC3E}">
        <p14:creationId xmlns:p14="http://schemas.microsoft.com/office/powerpoint/2010/main" val="4116366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z="2100"/>
              <a:t>Vegetation Related Contacts to the PUCO Call Center </a:t>
            </a:r>
          </a:p>
        </p:txBody>
      </p:sp>
      <p:sp>
        <p:nvSpPr>
          <p:cNvPr id="18435" name="Content Placeholder 2"/>
          <p:cNvSpPr>
            <a:spLocks noGrp="1"/>
          </p:cNvSpPr>
          <p:nvPr>
            <p:ph idx="1"/>
          </p:nvPr>
        </p:nvSpPr>
        <p:spPr>
          <a:xfrm>
            <a:off x="1600200" y="1771650"/>
            <a:ext cx="4914900" cy="2914650"/>
          </a:xfrm>
        </p:spPr>
        <p:txBody>
          <a:bodyPr/>
          <a:lstStyle/>
          <a:p>
            <a:pPr marL="0" indent="0">
              <a:buNone/>
              <a:defRPr/>
            </a:pPr>
            <a:endParaRPr lang="en-US" altLang="en-US" sz="1500" dirty="0">
              <a:latin typeface="Calibri" panose="020F0502020204030204" pitchFamily="34" charset="0"/>
              <a:cs typeface="Calibri" panose="020F0502020204030204" pitchFamily="34" charset="0"/>
            </a:endParaRPr>
          </a:p>
          <a:p>
            <a:pPr marL="0" indent="0">
              <a:buNone/>
              <a:defRPr/>
            </a:pPr>
            <a:endParaRPr lang="en-US" altLang="en-US" sz="1500" dirty="0">
              <a:latin typeface="Calibri" panose="020F0502020204030204" pitchFamily="34" charset="0"/>
              <a:cs typeface="Calibri" panose="020F0502020204030204" pitchFamily="34" charset="0"/>
            </a:endParaRPr>
          </a:p>
          <a:p>
            <a:pPr marL="0" indent="0">
              <a:buNone/>
              <a:defRPr/>
            </a:pPr>
            <a:r>
              <a:rPr lang="en-US" altLang="en-US" sz="1500" dirty="0">
                <a:cs typeface="Arial" panose="020B0604020202020204" pitchFamily="34" charset="0"/>
              </a:rPr>
              <a:t>Consumer contacts related to vegetation issues, </a:t>
            </a:r>
          </a:p>
          <a:p>
            <a:pPr marL="0" indent="0">
              <a:buNone/>
              <a:defRPr/>
            </a:pPr>
            <a:r>
              <a:rPr lang="en-US" altLang="en-US" sz="1500" dirty="0">
                <a:cs typeface="Arial" panose="020B0604020202020204" pitchFamily="34" charset="0"/>
              </a:rPr>
              <a:t>December 1, 2018 through November 30, 2019</a:t>
            </a:r>
            <a:r>
              <a:rPr lang="en-US" altLang="en-US" sz="1500">
                <a:cs typeface="Arial" panose="020B0604020202020204" pitchFamily="34" charset="0"/>
              </a:rPr>
              <a:t>: 165</a:t>
            </a:r>
            <a:endParaRPr lang="en-US" altLang="en-US" sz="1500" dirty="0">
              <a:cs typeface="Arial" panose="020B0604020202020204" pitchFamily="34" charset="0"/>
            </a:endParaRPr>
          </a:p>
          <a:p>
            <a:pPr>
              <a:defRPr/>
            </a:pPr>
            <a:endParaRPr lang="en-US" altLang="en-US" sz="1500" dirty="0">
              <a:latin typeface="Calibri" panose="020F0502020204030204" pitchFamily="34" charset="0"/>
              <a:cs typeface="Calibri" panose="020F0502020204030204" pitchFamily="34" charset="0"/>
            </a:endParaRPr>
          </a:p>
          <a:p>
            <a:pPr>
              <a:defRPr/>
            </a:pPr>
            <a:endParaRPr lang="en-US" altLang="en-US" sz="1500" dirty="0">
              <a:latin typeface="Calibri" panose="020F0502020204030204" pitchFamily="34" charset="0"/>
              <a:cs typeface="Calibri" panose="020F0502020204030204" pitchFamily="34" charset="0"/>
            </a:endParaRPr>
          </a:p>
          <a:p>
            <a:pPr marL="0" indent="0">
              <a:buNone/>
              <a:defRPr/>
            </a:pPr>
            <a:endParaRPr lang="en-US" altLang="en-US" sz="1500" dirty="0">
              <a:latin typeface="Calibri" panose="020F0502020204030204" pitchFamily="34" charset="0"/>
              <a:cs typeface="Calibri" panose="020F0502020204030204" pitchFamily="34" charset="0"/>
            </a:endParaRPr>
          </a:p>
          <a:p>
            <a:pPr marL="0" indent="0">
              <a:buNone/>
              <a:defRPr/>
            </a:pPr>
            <a:endParaRPr lang="en-US" altLang="en-US" sz="1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8092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485900" y="914400"/>
            <a:ext cx="4914900" cy="800100"/>
          </a:xfrm>
        </p:spPr>
        <p:txBody>
          <a:bodyPr/>
          <a:lstStyle/>
          <a:p>
            <a:r>
              <a:rPr lang="en-US" altLang="en-US" sz="2100"/>
              <a:t>Overview</a:t>
            </a:r>
          </a:p>
        </p:txBody>
      </p:sp>
      <p:sp>
        <p:nvSpPr>
          <p:cNvPr id="6147" name="Content Placeholder 2"/>
          <p:cNvSpPr>
            <a:spLocks noGrp="1"/>
          </p:cNvSpPr>
          <p:nvPr>
            <p:ph idx="1"/>
          </p:nvPr>
        </p:nvSpPr>
        <p:spPr>
          <a:xfrm>
            <a:off x="1600200" y="1714500"/>
            <a:ext cx="5372100" cy="3028950"/>
          </a:xfrm>
        </p:spPr>
        <p:txBody>
          <a:bodyPr/>
          <a:lstStyle/>
          <a:p>
            <a:r>
              <a:rPr lang="en-US" altLang="en-US" sz="1500"/>
              <a:t>What is a Public Utility?</a:t>
            </a:r>
          </a:p>
          <a:p>
            <a:r>
              <a:rPr lang="en-US" altLang="en-US" sz="1500"/>
              <a:t>PUCO Regulated Electric Utilities</a:t>
            </a:r>
          </a:p>
          <a:p>
            <a:r>
              <a:rPr lang="en-US" altLang="en-US" sz="1500"/>
              <a:t>Facility Operations Field Division Mission Statement</a:t>
            </a:r>
          </a:p>
          <a:p>
            <a:r>
              <a:rPr lang="en-US" altLang="en-US" sz="1500"/>
              <a:t>Scope of Jurisdiction</a:t>
            </a:r>
          </a:p>
          <a:p>
            <a:r>
              <a:rPr lang="en-US" altLang="en-US" sz="1500"/>
              <a:t>Authority to Inspect and Audit</a:t>
            </a:r>
          </a:p>
          <a:p>
            <a:r>
              <a:rPr lang="en-US" altLang="en-US" sz="1500"/>
              <a:t>Inspection and Maintenance Requirements</a:t>
            </a:r>
          </a:p>
          <a:p>
            <a:r>
              <a:rPr lang="en-US" altLang="en-US" sz="1500"/>
              <a:t>Annual System Improvement Plan Report</a:t>
            </a:r>
          </a:p>
          <a:p>
            <a:r>
              <a:rPr lang="en-US" altLang="en-US" sz="1500"/>
              <a:t>Analysis and Assessment</a:t>
            </a:r>
          </a:p>
          <a:p>
            <a:r>
              <a:rPr lang="en-US" altLang="en-US" sz="1500"/>
              <a:t>Call Center Education</a:t>
            </a:r>
          </a:p>
          <a:p>
            <a:r>
              <a:rPr lang="en-US" altLang="en-US" sz="1500"/>
              <a:t>Field Audits and Investigations</a:t>
            </a:r>
          </a:p>
          <a:p>
            <a:r>
              <a:rPr lang="en-US" altLang="en-US" sz="1500"/>
              <a:t>Office Audits</a:t>
            </a:r>
          </a:p>
        </p:txBody>
      </p:sp>
    </p:spTree>
    <p:extLst>
      <p:ext uri="{BB962C8B-B14F-4D97-AF65-F5344CB8AC3E}">
        <p14:creationId xmlns:p14="http://schemas.microsoft.com/office/powerpoint/2010/main" val="16138891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z="2100"/>
              <a:t>Common Complaints</a:t>
            </a:r>
          </a:p>
        </p:txBody>
      </p:sp>
      <p:sp>
        <p:nvSpPr>
          <p:cNvPr id="24579" name="Content Placeholder 2"/>
          <p:cNvSpPr>
            <a:spLocks noGrp="1"/>
          </p:cNvSpPr>
          <p:nvPr>
            <p:ph idx="1"/>
          </p:nvPr>
        </p:nvSpPr>
        <p:spPr>
          <a:xfrm>
            <a:off x="1600200" y="2114550"/>
            <a:ext cx="4914900" cy="2343150"/>
          </a:xfrm>
        </p:spPr>
        <p:txBody>
          <a:bodyPr/>
          <a:lstStyle/>
          <a:p>
            <a:pPr>
              <a:defRPr/>
            </a:pPr>
            <a:r>
              <a:rPr lang="en-US" altLang="en-US" sz="1500" dirty="0">
                <a:cs typeface="Arial" panose="020B0604020202020204" pitchFamily="34" charset="0"/>
              </a:rPr>
              <a:t>Trees “butchered”</a:t>
            </a:r>
          </a:p>
          <a:p>
            <a:pPr>
              <a:defRPr/>
            </a:pPr>
            <a:r>
              <a:rPr lang="en-US" altLang="en-US" sz="1500" dirty="0">
                <a:cs typeface="Arial" panose="020B0604020202020204" pitchFamily="34" charset="0"/>
              </a:rPr>
              <a:t>Trimmed too much</a:t>
            </a:r>
          </a:p>
          <a:p>
            <a:pPr>
              <a:defRPr/>
            </a:pPr>
            <a:r>
              <a:rPr lang="en-US" altLang="en-US" sz="1500" dirty="0">
                <a:cs typeface="Arial" panose="020B0604020202020204" pitchFamily="34" charset="0"/>
              </a:rPr>
              <a:t>Did not remove debris after storm restoration</a:t>
            </a:r>
          </a:p>
          <a:p>
            <a:pPr>
              <a:defRPr/>
            </a:pPr>
            <a:r>
              <a:rPr lang="en-US" altLang="en-US" sz="1500" dirty="0">
                <a:cs typeface="Arial" panose="020B0604020202020204" pitchFamily="34" charset="0"/>
              </a:rPr>
              <a:t>Trimmed outside the ROW</a:t>
            </a:r>
          </a:p>
          <a:p>
            <a:pPr>
              <a:defRPr/>
            </a:pPr>
            <a:r>
              <a:rPr lang="en-US" altLang="en-US" sz="1500" dirty="0">
                <a:cs typeface="Arial" panose="020B0604020202020204" pitchFamily="34" charset="0"/>
              </a:rPr>
              <a:t>Did not notify prior to trimming</a:t>
            </a:r>
          </a:p>
          <a:p>
            <a:pPr>
              <a:defRPr/>
            </a:pPr>
            <a:r>
              <a:rPr lang="en-US" altLang="en-US" sz="1500" dirty="0">
                <a:cs typeface="Arial" panose="020B0604020202020204" pitchFamily="34" charset="0"/>
              </a:rPr>
              <a:t>Refused to trim around telephone or cable lines</a:t>
            </a:r>
          </a:p>
          <a:p>
            <a:pPr>
              <a:defRPr/>
            </a:pPr>
            <a:r>
              <a:rPr lang="en-US" altLang="en-US" sz="1500" dirty="0">
                <a:cs typeface="Arial" panose="020B0604020202020204" pitchFamily="34" charset="0"/>
              </a:rPr>
              <a:t>Did not give permission to enter property</a:t>
            </a:r>
          </a:p>
          <a:p>
            <a:pPr>
              <a:defRPr/>
            </a:pPr>
            <a:r>
              <a:rPr lang="en-US" altLang="en-US" sz="1500" dirty="0">
                <a:cs typeface="Arial" panose="020B0604020202020204" pitchFamily="34" charset="0"/>
              </a:rPr>
              <a:t>Damaged property</a:t>
            </a:r>
          </a:p>
          <a:p>
            <a:pPr>
              <a:defRPr/>
            </a:pPr>
            <a:endParaRPr lang="en-US" altLang="en-US" sz="1500" dirty="0">
              <a:cs typeface="Arial" panose="020B0604020202020204" pitchFamily="34" charset="0"/>
            </a:endParaRPr>
          </a:p>
          <a:p>
            <a:pPr marL="0" indent="0">
              <a:buNone/>
              <a:defRPr/>
            </a:pPr>
            <a:endParaRPr lang="en-US" altLang="en-US" sz="1500" dirty="0">
              <a:latin typeface="Calibri" pitchFamily="34" charset="0"/>
              <a:cs typeface="Calibri" pitchFamily="34" charset="0"/>
            </a:endParaRPr>
          </a:p>
          <a:p>
            <a:pPr>
              <a:defRPr/>
            </a:pPr>
            <a:endParaRPr lang="en-US" altLang="en-US" dirty="0"/>
          </a:p>
        </p:txBody>
      </p:sp>
    </p:spTree>
    <p:extLst>
      <p:ext uri="{BB962C8B-B14F-4D97-AF65-F5344CB8AC3E}">
        <p14:creationId xmlns:p14="http://schemas.microsoft.com/office/powerpoint/2010/main" val="3443707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sz="2100"/>
              <a:t>Call Center Response</a:t>
            </a:r>
          </a:p>
        </p:txBody>
      </p:sp>
      <p:sp>
        <p:nvSpPr>
          <p:cNvPr id="43011" name="Content Placeholder 2"/>
          <p:cNvSpPr>
            <a:spLocks noGrp="1"/>
          </p:cNvSpPr>
          <p:nvPr>
            <p:ph idx="1"/>
          </p:nvPr>
        </p:nvSpPr>
        <p:spPr>
          <a:xfrm>
            <a:off x="1600200" y="1828800"/>
            <a:ext cx="4914900" cy="2343150"/>
          </a:xfrm>
        </p:spPr>
        <p:txBody>
          <a:bodyPr/>
          <a:lstStyle/>
          <a:p>
            <a:r>
              <a:rPr lang="en-US" altLang="en-US" sz="1500"/>
              <a:t>Education, cite ORC, OAC and electric utility tariffs as appropriate</a:t>
            </a:r>
          </a:p>
          <a:p>
            <a:r>
              <a:rPr lang="en-US" altLang="en-US" sz="1500"/>
              <a:t>Request a written response from the electric utility (informal complaint)</a:t>
            </a:r>
          </a:p>
          <a:p>
            <a:r>
              <a:rPr lang="en-US" altLang="en-US" sz="1500"/>
              <a:t>Confer with staff electric specialist</a:t>
            </a:r>
          </a:p>
          <a:p>
            <a:r>
              <a:rPr lang="en-US" altLang="en-US" sz="1500"/>
              <a:t>Possible  on-site visit with field staff </a:t>
            </a:r>
          </a:p>
          <a:p>
            <a:r>
              <a:rPr lang="en-US" altLang="en-US" sz="1500"/>
              <a:t>Provide consumer with formal complaint packet</a:t>
            </a:r>
          </a:p>
          <a:p>
            <a:pPr lvl="1"/>
            <a:r>
              <a:rPr lang="en-US" altLang="en-US" sz="1200"/>
              <a:t>The PUCO does not award damages</a:t>
            </a:r>
          </a:p>
          <a:p>
            <a:endParaRPr lang="en-US" altLang="en-US" sz="1500"/>
          </a:p>
          <a:p>
            <a:endParaRPr lang="en-US" altLang="en-US" sz="1500"/>
          </a:p>
        </p:txBody>
      </p:sp>
    </p:spTree>
    <p:extLst>
      <p:ext uri="{BB962C8B-B14F-4D97-AF65-F5344CB8AC3E}">
        <p14:creationId xmlns:p14="http://schemas.microsoft.com/office/powerpoint/2010/main" val="2491912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314450" y="1143000"/>
            <a:ext cx="5772150" cy="857250"/>
          </a:xfrm>
        </p:spPr>
        <p:txBody>
          <a:bodyPr/>
          <a:lstStyle/>
          <a:p>
            <a:pPr eaLnBrk="1" hangingPunct="1"/>
            <a:r>
              <a:rPr lang="en-US" altLang="en-US" sz="2100"/>
              <a:t>Field Audits and Investigations</a:t>
            </a:r>
          </a:p>
        </p:txBody>
      </p:sp>
      <p:sp>
        <p:nvSpPr>
          <p:cNvPr id="45059" name="Content Placeholder 2"/>
          <p:cNvSpPr>
            <a:spLocks noGrp="1"/>
          </p:cNvSpPr>
          <p:nvPr>
            <p:ph idx="1"/>
          </p:nvPr>
        </p:nvSpPr>
        <p:spPr>
          <a:xfrm>
            <a:off x="1600200" y="1771650"/>
            <a:ext cx="4914900" cy="2743200"/>
          </a:xfrm>
        </p:spPr>
        <p:txBody>
          <a:bodyPr/>
          <a:lstStyle/>
          <a:p>
            <a:pPr eaLnBrk="1" hangingPunct="1">
              <a:buFontTx/>
              <a:buNone/>
            </a:pPr>
            <a:endParaRPr lang="en-US" altLang="en-US" sz="1500" dirty="0">
              <a:latin typeface="Calibri" panose="020F0502020204030204" pitchFamily="34" charset="0"/>
              <a:cs typeface="Calibri" panose="020F0502020204030204" pitchFamily="34" charset="0"/>
            </a:endParaRPr>
          </a:p>
          <a:p>
            <a:pPr eaLnBrk="1" hangingPunct="1">
              <a:buFontTx/>
              <a:buNone/>
            </a:pPr>
            <a:r>
              <a:rPr lang="en-US" altLang="en-US" sz="1500" dirty="0">
                <a:cs typeface="Arial" panose="020B0604020202020204" pitchFamily="34" charset="0"/>
              </a:rPr>
              <a:t>Duties include:</a:t>
            </a:r>
          </a:p>
          <a:p>
            <a:pPr eaLnBrk="1" hangingPunct="1"/>
            <a:r>
              <a:rPr lang="en-US" altLang="en-US" sz="1500" dirty="0">
                <a:cs typeface="Arial" panose="020B0604020202020204" pitchFamily="34" charset="0"/>
              </a:rPr>
              <a:t> Independent line clearance inspections</a:t>
            </a:r>
          </a:p>
          <a:p>
            <a:pPr eaLnBrk="1" hangingPunct="1"/>
            <a:r>
              <a:rPr lang="en-US" altLang="en-US" sz="1500" dirty="0">
                <a:cs typeface="Arial" panose="020B0604020202020204" pitchFamily="34" charset="0"/>
              </a:rPr>
              <a:t>Observing crews performing vegetation management activities</a:t>
            </a:r>
          </a:p>
          <a:p>
            <a:pPr eaLnBrk="1" hangingPunct="1"/>
            <a:r>
              <a:rPr lang="en-US" altLang="en-US" sz="1500" dirty="0">
                <a:cs typeface="Arial" panose="020B0604020202020204" pitchFamily="34" charset="0"/>
              </a:rPr>
              <a:t>Observing permitting/planning activities</a:t>
            </a:r>
          </a:p>
          <a:p>
            <a:pPr eaLnBrk="1" hangingPunct="1"/>
            <a:r>
              <a:rPr lang="en-US" altLang="en-US" sz="1500" dirty="0">
                <a:cs typeface="Arial" panose="020B0604020202020204" pitchFamily="34" charset="0"/>
              </a:rPr>
              <a:t>Conducting line clearance audit with electric utility forester</a:t>
            </a:r>
          </a:p>
          <a:p>
            <a:pPr eaLnBrk="1" hangingPunct="1"/>
            <a:r>
              <a:rPr lang="en-US" altLang="en-US" sz="1500" dirty="0">
                <a:cs typeface="Arial" panose="020B0604020202020204" pitchFamily="34" charset="0"/>
              </a:rPr>
              <a:t>On site visits related to vegetation management issues</a:t>
            </a:r>
          </a:p>
        </p:txBody>
      </p:sp>
    </p:spTree>
    <p:extLst>
      <p:ext uri="{BB962C8B-B14F-4D97-AF65-F5344CB8AC3E}">
        <p14:creationId xmlns:p14="http://schemas.microsoft.com/office/powerpoint/2010/main" val="140238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4450" y="914400"/>
            <a:ext cx="5830491" cy="41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4373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sz="2100">
                <a:cs typeface="Arial" panose="020B0604020202020204" pitchFamily="34" charset="0"/>
              </a:rPr>
              <a:t>Independent Line Clearance Inspections </a:t>
            </a:r>
          </a:p>
        </p:txBody>
      </p:sp>
      <p:pic>
        <p:nvPicPr>
          <p:cNvPr id="49155"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771650" y="1771650"/>
            <a:ext cx="4686300" cy="3086100"/>
          </a:xfrm>
        </p:spPr>
      </p:pic>
    </p:spTree>
    <p:extLst>
      <p:ext uri="{BB962C8B-B14F-4D97-AF65-F5344CB8AC3E}">
        <p14:creationId xmlns:p14="http://schemas.microsoft.com/office/powerpoint/2010/main" val="3404042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5950" y="1200150"/>
            <a:ext cx="50863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62355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7350" y="971550"/>
            <a:ext cx="5429250"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19158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43100" y="1200150"/>
            <a:ext cx="50292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07964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250" name="Object 3"/>
          <p:cNvGraphicFramePr>
            <a:graphicFrameLocks noChangeAspect="1"/>
          </p:cNvGraphicFramePr>
          <p:nvPr/>
        </p:nvGraphicFramePr>
        <p:xfrm>
          <a:off x="2338388" y="971550"/>
          <a:ext cx="4467225" cy="4114800"/>
        </p:xfrm>
        <a:graphic>
          <a:graphicData uri="http://schemas.openxmlformats.org/presentationml/2006/ole">
            <mc:AlternateContent xmlns:mc="http://schemas.openxmlformats.org/markup-compatibility/2006">
              <mc:Choice xmlns:v="urn:schemas-microsoft-com:vml" Requires="v">
                <p:oleObj spid="_x0000_s1038" name="Document" r:id="rId4" imgW="5956042" imgH="5418467" progId="Word.Document.8">
                  <p:embed/>
                </p:oleObj>
              </mc:Choice>
              <mc:Fallback>
                <p:oleObj name="Document" r:id="rId4" imgW="5956042" imgH="5418467" progId="Word.Document.8">
                  <p:embed/>
                  <p:pic>
                    <p:nvPicPr>
                      <p:cNvPr id="5325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8388" y="971550"/>
                        <a:ext cx="44672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33668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sz="2100">
                <a:cs typeface="Arial" panose="020B0604020202020204" pitchFamily="34" charset="0"/>
              </a:rPr>
              <a:t>Crew Observance</a:t>
            </a:r>
          </a:p>
        </p:txBody>
      </p:sp>
      <p:pic>
        <p:nvPicPr>
          <p:cNvPr id="55299"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371600" y="1714500"/>
            <a:ext cx="5314950" cy="2971800"/>
          </a:xfrm>
        </p:spPr>
      </p:pic>
    </p:spTree>
    <p:extLst>
      <p:ext uri="{BB962C8B-B14F-4D97-AF65-F5344CB8AC3E}">
        <p14:creationId xmlns:p14="http://schemas.microsoft.com/office/powerpoint/2010/main" val="3096000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1200150" y="44055"/>
            <a:ext cx="6000750"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350" b="1">
              <a:hlinkClick r:id="rId3" action="ppaction://hlinkfile" tooltip="4905.02"/>
            </a:endParaRPr>
          </a:p>
          <a:p>
            <a:pPr eaLnBrk="1" hangingPunct="1">
              <a:spcBef>
                <a:spcPct val="0"/>
              </a:spcBef>
              <a:buFontTx/>
              <a:buNone/>
            </a:pPr>
            <a:endParaRPr lang="en-US" altLang="en-US" sz="1350" b="1">
              <a:hlinkClick r:id="rId3" action="ppaction://hlinkfile" tooltip="4905.02"/>
            </a:endParaRPr>
          </a:p>
          <a:p>
            <a:pPr eaLnBrk="1" hangingPunct="1">
              <a:spcBef>
                <a:spcPct val="0"/>
              </a:spcBef>
              <a:buFontTx/>
              <a:buNone/>
            </a:pPr>
            <a:endParaRPr lang="en-US" altLang="en-US" sz="1350" b="1">
              <a:hlinkClick r:id="rId3" action="ppaction://hlinkfile" tooltip="4905.02"/>
            </a:endParaRPr>
          </a:p>
          <a:p>
            <a:pPr eaLnBrk="1" hangingPunct="1">
              <a:spcBef>
                <a:spcPct val="0"/>
              </a:spcBef>
              <a:buFontTx/>
              <a:buNone/>
            </a:pPr>
            <a:endParaRPr lang="en-US" altLang="en-US" sz="1350" b="1">
              <a:hlinkClick r:id="rId3" action="ppaction://hlinkfile" tooltip="4905.02"/>
            </a:endParaRPr>
          </a:p>
          <a:p>
            <a:pPr eaLnBrk="1" hangingPunct="1">
              <a:spcBef>
                <a:spcPct val="0"/>
              </a:spcBef>
              <a:buFontTx/>
              <a:buNone/>
            </a:pPr>
            <a:endParaRPr lang="en-US" altLang="en-US" sz="1350" b="1">
              <a:hlinkClick r:id="rId3" action="ppaction://hlinkfile" tooltip="4905.02"/>
            </a:endParaRPr>
          </a:p>
          <a:p>
            <a:pPr eaLnBrk="1" hangingPunct="1">
              <a:spcBef>
                <a:spcPct val="0"/>
              </a:spcBef>
              <a:buFontTx/>
              <a:buNone/>
            </a:pPr>
            <a:endParaRPr lang="en-US" altLang="en-US" sz="1350"/>
          </a:p>
        </p:txBody>
      </p:sp>
      <p:sp>
        <p:nvSpPr>
          <p:cNvPr id="3" name="Rectangle 2"/>
          <p:cNvSpPr/>
          <p:nvPr/>
        </p:nvSpPr>
        <p:spPr>
          <a:xfrm>
            <a:off x="1200150" y="857250"/>
            <a:ext cx="6000750" cy="4131900"/>
          </a:xfrm>
          <a:prstGeom prst="rect">
            <a:avLst/>
          </a:prstGeom>
        </p:spPr>
        <p:txBody>
          <a:bodyPr>
            <a:spAutoFit/>
          </a:bodyPr>
          <a:lstStyle/>
          <a:p>
            <a:pPr eaLnBrk="1" hangingPunct="1">
              <a:defRPr/>
            </a:pPr>
            <a:endParaRPr lang="en-US" b="1" dirty="0">
              <a:latin typeface="Arial" charset="0"/>
            </a:endParaRPr>
          </a:p>
          <a:p>
            <a:pPr algn="ctr" eaLnBrk="1" hangingPunct="1">
              <a:defRPr/>
            </a:pPr>
            <a:r>
              <a:rPr lang="en-US" sz="2100" dirty="0"/>
              <a:t>What is a public utility?</a:t>
            </a:r>
          </a:p>
          <a:p>
            <a:pPr algn="ctr" eaLnBrk="1" hangingPunct="1">
              <a:defRPr/>
            </a:pPr>
            <a:endParaRPr lang="en-US" dirty="0">
              <a:latin typeface="Arial" charset="0"/>
            </a:endParaRPr>
          </a:p>
          <a:p>
            <a:pPr eaLnBrk="1" hangingPunct="1">
              <a:buFont typeface="Arial" pitchFamily="34" charset="0"/>
              <a:buChar char="•"/>
              <a:defRPr/>
            </a:pPr>
            <a:endParaRPr lang="en-US" dirty="0">
              <a:latin typeface="Arial" charset="0"/>
            </a:endParaRPr>
          </a:p>
          <a:p>
            <a:pPr eaLnBrk="1" hangingPunct="1">
              <a:buFont typeface="Arial" pitchFamily="34" charset="0"/>
              <a:buChar char="•"/>
              <a:defRPr/>
            </a:pPr>
            <a:endParaRPr lang="en-US" dirty="0">
              <a:latin typeface="Arial" charset="0"/>
            </a:endParaRPr>
          </a:p>
          <a:p>
            <a:pPr eaLnBrk="1" hangingPunct="1">
              <a:defRPr/>
            </a:pPr>
            <a:r>
              <a:rPr lang="en-US" dirty="0">
                <a:latin typeface="Arial" charset="0"/>
              </a:rPr>
              <a:t>   </a:t>
            </a:r>
            <a:r>
              <a:rPr lang="en-US" sz="1500" dirty="0"/>
              <a:t>Every corporation, company,…..including any public utility that operates its   utility not for profit, </a:t>
            </a:r>
            <a:r>
              <a:rPr lang="en-US" sz="1500" b="1" u="sng" dirty="0"/>
              <a:t>except</a:t>
            </a:r>
            <a:r>
              <a:rPr lang="en-US" sz="1500" dirty="0"/>
              <a:t> the following: </a:t>
            </a:r>
          </a:p>
          <a:p>
            <a:pPr eaLnBrk="1" hangingPunct="1">
              <a:defRPr/>
            </a:pPr>
            <a:endParaRPr lang="en-US" sz="1500" dirty="0"/>
          </a:p>
          <a:p>
            <a:pPr marL="557213" lvl="1" indent="-214313">
              <a:buFont typeface="Arial" panose="020B0604020202020204" pitchFamily="34" charset="0"/>
              <a:buChar char="•"/>
              <a:defRPr/>
            </a:pPr>
            <a:r>
              <a:rPr lang="en-US" sz="1500" dirty="0"/>
              <a:t>An electric light company that operates its utility not for profit </a:t>
            </a:r>
          </a:p>
          <a:p>
            <a:pPr eaLnBrk="1" hangingPunct="1">
              <a:defRPr/>
            </a:pPr>
            <a:r>
              <a:rPr lang="en-US" sz="1500" dirty="0">
                <a:solidFill>
                  <a:schemeClr val="bg1">
                    <a:lumMod val="75000"/>
                  </a:schemeClr>
                </a:solidFill>
              </a:rPr>
              <a:t> </a:t>
            </a:r>
          </a:p>
          <a:p>
            <a:pPr marL="557213" lvl="1" indent="-214313">
              <a:buFont typeface="Arial" panose="020B0604020202020204" pitchFamily="34" charset="0"/>
              <a:buChar char="•"/>
              <a:defRPr/>
            </a:pPr>
            <a:r>
              <a:rPr lang="en-US" sz="1500" dirty="0"/>
              <a:t>A public utility that is owned or operated by any municipal corporation</a:t>
            </a:r>
          </a:p>
          <a:p>
            <a:pPr marL="214313" indent="-214313">
              <a:buFont typeface="Arial" panose="020B0604020202020204" pitchFamily="34" charset="0"/>
              <a:buChar char="•"/>
              <a:defRPr/>
            </a:pPr>
            <a:endParaRPr lang="en-US" dirty="0">
              <a:latin typeface="Arial" charset="0"/>
            </a:endParaRPr>
          </a:p>
          <a:p>
            <a:pPr marL="214313" indent="-214313">
              <a:buFont typeface="Arial" panose="020B0604020202020204" pitchFamily="34" charset="0"/>
              <a:buChar char="•"/>
              <a:defRPr/>
            </a:pPr>
            <a:endParaRPr lang="en-US" dirty="0">
              <a:latin typeface="Arial" charset="0"/>
            </a:endParaRPr>
          </a:p>
          <a:p>
            <a:pPr marL="214313" indent="-214313">
              <a:buFont typeface="Arial" panose="020B0604020202020204" pitchFamily="34" charset="0"/>
              <a:buChar char="•"/>
              <a:defRPr/>
            </a:pPr>
            <a:endParaRPr lang="en-US" dirty="0">
              <a:latin typeface="Arial" charset="0"/>
            </a:endParaRPr>
          </a:p>
          <a:p>
            <a:pPr eaLnBrk="1" hangingPunct="1">
              <a:defRPr/>
            </a:pPr>
            <a:r>
              <a:rPr lang="en-US" sz="750" dirty="0"/>
              <a:t>Ohio Revised Code ORC 4905.02</a:t>
            </a:r>
          </a:p>
        </p:txBody>
      </p:sp>
    </p:spTree>
    <p:extLst>
      <p:ext uri="{BB962C8B-B14F-4D97-AF65-F5344CB8AC3E}">
        <p14:creationId xmlns:p14="http://schemas.microsoft.com/office/powerpoint/2010/main" val="27979666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3050" y="1314450"/>
            <a:ext cx="520065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5299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028700"/>
            <a:ext cx="52578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82221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085850"/>
            <a:ext cx="542925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47895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750" y="1085850"/>
            <a:ext cx="5600700"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59383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idx="4294967295"/>
          </p:nvPr>
        </p:nvSpPr>
        <p:spPr>
          <a:xfrm>
            <a:off x="1143000" y="1085850"/>
            <a:ext cx="6057900" cy="857250"/>
          </a:xfrm>
        </p:spPr>
        <p:txBody>
          <a:bodyPr/>
          <a:lstStyle/>
          <a:p>
            <a:br>
              <a:rPr lang="en-US" altLang="en-US" sz="2100" b="1"/>
            </a:br>
            <a:endParaRPr lang="en-US" altLang="en-US" sz="2100"/>
          </a:p>
        </p:txBody>
      </p:sp>
      <p:pic>
        <p:nvPicPr>
          <p:cNvPr id="6144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3050" y="1143000"/>
            <a:ext cx="52006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17082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047750"/>
            <a:ext cx="5486400" cy="3733800"/>
          </a:xfrm>
          <a:prstGeom prst="rect">
            <a:avLst/>
          </a:prstGeom>
        </p:spPr>
      </p:pic>
    </p:spTree>
    <p:extLst>
      <p:ext uri="{BB962C8B-B14F-4D97-AF65-F5344CB8AC3E}">
        <p14:creationId xmlns:p14="http://schemas.microsoft.com/office/powerpoint/2010/main" val="2092098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85900" y="971550"/>
            <a:ext cx="5486400"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98518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895350"/>
            <a:ext cx="5181600" cy="3962400"/>
          </a:xfrm>
          <a:prstGeom prst="rect">
            <a:avLst/>
          </a:prstGeom>
        </p:spPr>
      </p:pic>
    </p:spTree>
    <p:extLst>
      <p:ext uri="{BB962C8B-B14F-4D97-AF65-F5344CB8AC3E}">
        <p14:creationId xmlns:p14="http://schemas.microsoft.com/office/powerpoint/2010/main" val="29166148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altLang="en-US" sz="2100">
                <a:cs typeface="Arial" panose="020B0604020202020204" pitchFamily="34" charset="0"/>
              </a:rPr>
              <a:t>Line Clearance Audit With Electric Utility Forester</a:t>
            </a:r>
          </a:p>
        </p:txBody>
      </p:sp>
      <p:pic>
        <p:nvPicPr>
          <p:cNvPr id="63491"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714500" y="1714500"/>
            <a:ext cx="4743450" cy="30289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72928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4550" y="1028700"/>
            <a:ext cx="46863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6073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z="2100"/>
              <a:t>Electric Utilities the PUCO Regulates</a:t>
            </a:r>
          </a:p>
        </p:txBody>
      </p:sp>
      <p:sp>
        <p:nvSpPr>
          <p:cNvPr id="10243" name="Content Placeholder 2"/>
          <p:cNvSpPr>
            <a:spLocks noGrp="1"/>
          </p:cNvSpPr>
          <p:nvPr>
            <p:ph idx="1"/>
          </p:nvPr>
        </p:nvSpPr>
        <p:spPr>
          <a:xfrm>
            <a:off x="1600200" y="1771650"/>
            <a:ext cx="4914900" cy="3257550"/>
          </a:xfrm>
        </p:spPr>
        <p:txBody>
          <a:bodyPr/>
          <a:lstStyle/>
          <a:p>
            <a:pPr marL="0" indent="0">
              <a:buNone/>
            </a:pPr>
            <a:r>
              <a:rPr lang="en-US" altLang="en-US" sz="1500"/>
              <a:t>FirstEnergy - Cleveland Electric Illuminating Company</a:t>
            </a:r>
          </a:p>
          <a:p>
            <a:pPr marL="0" indent="0">
              <a:buNone/>
            </a:pPr>
            <a:r>
              <a:rPr lang="en-US" altLang="en-US" sz="1500"/>
              <a:t>	      - Ohio Edison Company</a:t>
            </a:r>
          </a:p>
          <a:p>
            <a:pPr marL="0" indent="0">
              <a:buNone/>
            </a:pPr>
            <a:r>
              <a:rPr lang="en-US" altLang="en-US" sz="1500"/>
              <a:t>	      - Toledo Edison Company</a:t>
            </a:r>
          </a:p>
          <a:p>
            <a:pPr marL="0" indent="0">
              <a:buNone/>
            </a:pPr>
            <a:endParaRPr lang="en-US" altLang="en-US" sz="1500"/>
          </a:p>
          <a:p>
            <a:pPr marL="0" indent="0">
              <a:buNone/>
            </a:pPr>
            <a:r>
              <a:rPr lang="en-US" altLang="en-US" sz="1500"/>
              <a:t>Dayton Power &amp; Light</a:t>
            </a:r>
          </a:p>
          <a:p>
            <a:pPr marL="0" indent="0">
              <a:buNone/>
            </a:pPr>
            <a:endParaRPr lang="en-US" altLang="en-US" sz="1500"/>
          </a:p>
          <a:p>
            <a:pPr marL="0" indent="0">
              <a:buNone/>
            </a:pPr>
            <a:r>
              <a:rPr lang="en-US" altLang="en-US" sz="1500"/>
              <a:t>Duke Energy Ohio</a:t>
            </a:r>
          </a:p>
          <a:p>
            <a:pPr marL="0" indent="0">
              <a:buNone/>
            </a:pPr>
            <a:endParaRPr lang="en-US" altLang="en-US" sz="1500"/>
          </a:p>
          <a:p>
            <a:pPr marL="0" indent="0">
              <a:buNone/>
            </a:pPr>
            <a:r>
              <a:rPr lang="en-US" altLang="en-US" sz="1500"/>
              <a:t>AEP Ohio   - Ohio Power Company</a:t>
            </a:r>
          </a:p>
          <a:p>
            <a:pPr marL="0" indent="0">
              <a:buNone/>
            </a:pPr>
            <a:endParaRPr lang="en-US" altLang="en-US" sz="1500"/>
          </a:p>
          <a:p>
            <a:pPr marL="0" indent="0">
              <a:buNone/>
            </a:pPr>
            <a:r>
              <a:rPr lang="en-US" altLang="en-US" sz="1500"/>
              <a:t>			</a:t>
            </a:r>
          </a:p>
        </p:txBody>
      </p:sp>
    </p:spTree>
    <p:extLst>
      <p:ext uri="{BB962C8B-B14F-4D97-AF65-F5344CB8AC3E}">
        <p14:creationId xmlns:p14="http://schemas.microsoft.com/office/powerpoint/2010/main" val="19040911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428750"/>
            <a:ext cx="49149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34527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028702"/>
            <a:ext cx="5429250" cy="3965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8625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028700"/>
            <a:ext cx="5086350" cy="372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39153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57350" y="1028700"/>
            <a:ext cx="5429250"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18721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altLang="en-US" sz="2100">
                <a:cs typeface="Arial" panose="020B0604020202020204" pitchFamily="34" charset="0"/>
              </a:rPr>
              <a:t>Office Audits</a:t>
            </a:r>
          </a:p>
        </p:txBody>
      </p:sp>
      <p:sp>
        <p:nvSpPr>
          <p:cNvPr id="3" name="Content Placeholder 2"/>
          <p:cNvSpPr>
            <a:spLocks noGrp="1"/>
          </p:cNvSpPr>
          <p:nvPr>
            <p:ph idx="1"/>
          </p:nvPr>
        </p:nvSpPr>
        <p:spPr>
          <a:xfrm>
            <a:off x="1600200" y="1885950"/>
            <a:ext cx="4914900" cy="2571750"/>
          </a:xfrm>
        </p:spPr>
        <p:txBody>
          <a:bodyPr/>
          <a:lstStyle/>
          <a:p>
            <a:pPr marL="0" indent="0">
              <a:buNone/>
              <a:defRPr/>
            </a:pPr>
            <a:r>
              <a:rPr lang="en-US" sz="1500" dirty="0"/>
              <a:t>Review for accuracy and completeness</a:t>
            </a:r>
          </a:p>
          <a:p>
            <a:pPr>
              <a:defRPr/>
            </a:pPr>
            <a:endParaRPr lang="en-US" sz="1500" dirty="0"/>
          </a:p>
          <a:p>
            <a:pPr>
              <a:defRPr/>
            </a:pPr>
            <a:r>
              <a:rPr lang="en-US" sz="1500" dirty="0"/>
              <a:t>Circuit maps</a:t>
            </a:r>
          </a:p>
          <a:p>
            <a:pPr>
              <a:defRPr/>
            </a:pPr>
            <a:r>
              <a:rPr lang="en-US" sz="1500" dirty="0"/>
              <a:t>Timesheets</a:t>
            </a:r>
          </a:p>
          <a:p>
            <a:pPr>
              <a:defRPr/>
            </a:pPr>
            <a:r>
              <a:rPr lang="en-US" sz="1500" dirty="0"/>
              <a:t>Vegetation database</a:t>
            </a:r>
          </a:p>
          <a:p>
            <a:pPr>
              <a:defRPr/>
            </a:pPr>
            <a:r>
              <a:rPr lang="en-US" sz="1500" dirty="0"/>
              <a:t>Refusal and skip issues</a:t>
            </a:r>
          </a:p>
          <a:p>
            <a:pPr>
              <a:defRPr/>
            </a:pPr>
            <a:r>
              <a:rPr lang="en-US" sz="1500" dirty="0"/>
              <a:t>Scheduled and completed circuits and or miles</a:t>
            </a:r>
          </a:p>
          <a:p>
            <a:pPr>
              <a:defRPr/>
            </a:pPr>
            <a:endParaRPr lang="en-US" sz="1500" dirty="0"/>
          </a:p>
        </p:txBody>
      </p:sp>
    </p:spTree>
    <p:extLst>
      <p:ext uri="{BB962C8B-B14F-4D97-AF65-F5344CB8AC3E}">
        <p14:creationId xmlns:p14="http://schemas.microsoft.com/office/powerpoint/2010/main" val="23076676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altLang="en-US" sz="2100"/>
              <a:t>Summary</a:t>
            </a:r>
          </a:p>
        </p:txBody>
      </p:sp>
      <p:sp>
        <p:nvSpPr>
          <p:cNvPr id="71683" name="Content Placeholder 2"/>
          <p:cNvSpPr>
            <a:spLocks noGrp="1"/>
          </p:cNvSpPr>
          <p:nvPr>
            <p:ph idx="1"/>
          </p:nvPr>
        </p:nvSpPr>
        <p:spPr>
          <a:xfrm>
            <a:off x="1600200" y="1714500"/>
            <a:ext cx="4914900" cy="2914650"/>
          </a:xfrm>
        </p:spPr>
        <p:txBody>
          <a:bodyPr/>
          <a:lstStyle/>
          <a:p>
            <a:r>
              <a:rPr lang="en-US" altLang="en-US" sz="1500" dirty="0"/>
              <a:t>Public Utility Defined</a:t>
            </a:r>
          </a:p>
          <a:p>
            <a:r>
              <a:rPr lang="en-US" altLang="en-US" sz="1500" dirty="0"/>
              <a:t>Regulated Electric Utilities</a:t>
            </a:r>
          </a:p>
          <a:p>
            <a:r>
              <a:rPr lang="en-US" altLang="en-US" sz="1500" dirty="0"/>
              <a:t>Jurisdiction and Authority</a:t>
            </a:r>
          </a:p>
          <a:p>
            <a:r>
              <a:rPr lang="en-US" altLang="en-US" sz="1500" dirty="0"/>
              <a:t>Program Maintenance and Inspection Requirements</a:t>
            </a:r>
          </a:p>
          <a:p>
            <a:r>
              <a:rPr lang="en-US" altLang="en-US" sz="1500" dirty="0"/>
              <a:t>Call Center</a:t>
            </a:r>
          </a:p>
          <a:p>
            <a:r>
              <a:rPr lang="en-US" altLang="en-US" sz="1500" dirty="0"/>
              <a:t>Audits and Investigations</a:t>
            </a:r>
          </a:p>
          <a:p>
            <a:endParaRPr lang="en-US" altLang="en-US" sz="1500" dirty="0"/>
          </a:p>
          <a:p>
            <a:r>
              <a:rPr lang="en-US" altLang="en-US" sz="1500" dirty="0"/>
              <a:t>Contact Information</a:t>
            </a:r>
          </a:p>
          <a:p>
            <a:pPr marL="300038" lvl="1" indent="0">
              <a:buNone/>
            </a:pPr>
            <a:r>
              <a:rPr lang="en-US" altLang="en-US" sz="1200" dirty="0"/>
              <a:t>Lowell Miller, Field Staff Manager</a:t>
            </a:r>
          </a:p>
          <a:p>
            <a:pPr marL="300038" lvl="1" indent="0">
              <a:buNone/>
            </a:pPr>
            <a:r>
              <a:rPr lang="en-US" altLang="en-US" sz="1200" dirty="0"/>
              <a:t>614-644-8985 (w)</a:t>
            </a:r>
          </a:p>
          <a:p>
            <a:pPr marL="300038" lvl="1" indent="0">
              <a:buNone/>
            </a:pPr>
            <a:r>
              <a:rPr lang="en-US" altLang="en-US" sz="1200" dirty="0"/>
              <a:t>614-314-0079 (c)</a:t>
            </a:r>
          </a:p>
          <a:p>
            <a:endParaRPr lang="en-US" altLang="en-US" sz="1500" dirty="0"/>
          </a:p>
          <a:p>
            <a:endParaRPr lang="en-US" altLang="en-US" sz="1500" dirty="0"/>
          </a:p>
          <a:p>
            <a:endParaRPr lang="en-US" altLang="en-US" sz="1500" dirty="0"/>
          </a:p>
        </p:txBody>
      </p:sp>
    </p:spTree>
    <p:extLst>
      <p:ext uri="{BB962C8B-B14F-4D97-AF65-F5344CB8AC3E}">
        <p14:creationId xmlns:p14="http://schemas.microsoft.com/office/powerpoint/2010/main" val="488955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4450" y="902494"/>
            <a:ext cx="5830491" cy="41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7165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485900" y="914400"/>
            <a:ext cx="5143500" cy="857250"/>
          </a:xfrm>
        </p:spPr>
        <p:txBody>
          <a:bodyPr/>
          <a:lstStyle/>
          <a:p>
            <a:r>
              <a:rPr lang="en-US" altLang="en-US" sz="2100"/>
              <a:t>FOFD Mission Statement</a:t>
            </a:r>
          </a:p>
        </p:txBody>
      </p:sp>
      <p:sp>
        <p:nvSpPr>
          <p:cNvPr id="14339" name="Content Placeholder 2"/>
          <p:cNvSpPr>
            <a:spLocks noGrp="1"/>
          </p:cNvSpPr>
          <p:nvPr>
            <p:ph idx="1"/>
          </p:nvPr>
        </p:nvSpPr>
        <p:spPr>
          <a:xfrm>
            <a:off x="1600200" y="2114550"/>
            <a:ext cx="5257800" cy="2343150"/>
          </a:xfrm>
        </p:spPr>
        <p:txBody>
          <a:bodyPr/>
          <a:lstStyle/>
          <a:p>
            <a:pPr>
              <a:buFontTx/>
              <a:buNone/>
            </a:pPr>
            <a:r>
              <a:rPr lang="en-US" altLang="en-US" sz="1800"/>
              <a:t>    </a:t>
            </a:r>
            <a:r>
              <a:rPr lang="en-US" altLang="en-US" sz="1500"/>
              <a:t>To regularly inspect utility facilities and review plant  operating practices to ensure regulated utility service providers deliver safe, reliable, and quality service.</a:t>
            </a:r>
          </a:p>
          <a:p>
            <a:pPr>
              <a:buFontTx/>
              <a:buNone/>
            </a:pPr>
            <a:r>
              <a:rPr lang="en-US" altLang="en-US" sz="1800"/>
              <a:t>    </a:t>
            </a:r>
          </a:p>
          <a:p>
            <a:endParaRPr lang="en-US" altLang="en-US" sz="2100"/>
          </a:p>
        </p:txBody>
      </p:sp>
    </p:spTree>
    <p:extLst>
      <p:ext uri="{BB962C8B-B14F-4D97-AF65-F5344CB8AC3E}">
        <p14:creationId xmlns:p14="http://schemas.microsoft.com/office/powerpoint/2010/main" val="3784469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z="2100"/>
              <a:t>Scope of Jurisdiction </a:t>
            </a:r>
          </a:p>
        </p:txBody>
      </p:sp>
      <p:sp>
        <p:nvSpPr>
          <p:cNvPr id="16387" name="Content Placeholder 2"/>
          <p:cNvSpPr>
            <a:spLocks noGrp="1"/>
          </p:cNvSpPr>
          <p:nvPr>
            <p:ph idx="1"/>
          </p:nvPr>
        </p:nvSpPr>
        <p:spPr>
          <a:xfrm>
            <a:off x="1600200" y="1657350"/>
            <a:ext cx="4914900" cy="2286000"/>
          </a:xfrm>
        </p:spPr>
        <p:txBody>
          <a:bodyPr/>
          <a:lstStyle/>
          <a:p>
            <a:endParaRPr lang="en-US" altLang="en-US" sz="1500"/>
          </a:p>
          <a:p>
            <a:r>
              <a:rPr lang="en-US" altLang="en-US" sz="1500"/>
              <a:t>The PUCO is vested with the power and jurisdiction to supervise and regulate public utilities </a:t>
            </a:r>
          </a:p>
          <a:p>
            <a:endParaRPr lang="en-US" altLang="en-US" sz="1500"/>
          </a:p>
          <a:p>
            <a:r>
              <a:rPr lang="en-US" altLang="en-US" sz="1500"/>
              <a:t>A PUCO employee may enter in, or upon and inspect any property and all associated materials of any company regulated by the PUCO</a:t>
            </a:r>
          </a:p>
          <a:p>
            <a:pPr>
              <a:buFontTx/>
              <a:buNone/>
            </a:pPr>
            <a:endParaRPr lang="en-US" altLang="en-US" sz="1500"/>
          </a:p>
          <a:p>
            <a:pPr>
              <a:buFontTx/>
              <a:buNone/>
            </a:pPr>
            <a:endParaRPr lang="en-US" altLang="en-US" sz="750"/>
          </a:p>
          <a:p>
            <a:pPr>
              <a:buFontTx/>
              <a:buNone/>
            </a:pPr>
            <a:endParaRPr lang="en-US" altLang="en-US" sz="750"/>
          </a:p>
          <a:p>
            <a:pPr>
              <a:buFontTx/>
              <a:buNone/>
            </a:pPr>
            <a:endParaRPr lang="en-US" altLang="en-US" sz="750"/>
          </a:p>
          <a:p>
            <a:pPr>
              <a:buFontTx/>
              <a:buNone/>
            </a:pPr>
            <a:endParaRPr lang="en-US" altLang="en-US" sz="750"/>
          </a:p>
          <a:p>
            <a:pPr>
              <a:buFontTx/>
              <a:buNone/>
            </a:pPr>
            <a:endParaRPr lang="en-US" altLang="en-US" sz="750"/>
          </a:p>
          <a:p>
            <a:pPr>
              <a:buFontTx/>
              <a:buNone/>
            </a:pPr>
            <a:endParaRPr lang="en-US" altLang="en-US" sz="750"/>
          </a:p>
          <a:p>
            <a:pPr>
              <a:buFontTx/>
              <a:buNone/>
            </a:pPr>
            <a:endParaRPr lang="en-US" altLang="en-US" sz="750"/>
          </a:p>
          <a:p>
            <a:pPr>
              <a:buFontTx/>
              <a:buNone/>
            </a:pPr>
            <a:endParaRPr lang="en-US" altLang="en-US" sz="750"/>
          </a:p>
          <a:p>
            <a:pPr>
              <a:buFontTx/>
              <a:buNone/>
            </a:pPr>
            <a:r>
              <a:rPr lang="en-US" altLang="en-US" sz="750"/>
              <a:t>ORC 4905.04,  4905.05</a:t>
            </a:r>
          </a:p>
        </p:txBody>
      </p:sp>
    </p:spTree>
    <p:extLst>
      <p:ext uri="{BB962C8B-B14F-4D97-AF65-F5344CB8AC3E}">
        <p14:creationId xmlns:p14="http://schemas.microsoft.com/office/powerpoint/2010/main" val="1173629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ctrTitle"/>
          </p:nvPr>
        </p:nvSpPr>
        <p:spPr>
          <a:xfrm>
            <a:off x="1314450" y="1028700"/>
            <a:ext cx="5715000" cy="1085850"/>
          </a:xfrm>
        </p:spPr>
        <p:txBody>
          <a:bodyPr/>
          <a:lstStyle/>
          <a:p>
            <a:r>
              <a:rPr lang="en-US" altLang="en-US" sz="2100"/>
              <a:t>Authority to Audit and Inspect</a:t>
            </a:r>
          </a:p>
        </p:txBody>
      </p:sp>
      <p:sp>
        <p:nvSpPr>
          <p:cNvPr id="18435" name="Subtitle 2"/>
          <p:cNvSpPr>
            <a:spLocks noGrp="1"/>
          </p:cNvSpPr>
          <p:nvPr>
            <p:ph type="subTitle" idx="1"/>
          </p:nvPr>
        </p:nvSpPr>
        <p:spPr>
          <a:xfrm>
            <a:off x="2171700" y="2228850"/>
            <a:ext cx="4800600" cy="2000250"/>
          </a:xfrm>
        </p:spPr>
        <p:txBody>
          <a:bodyPr/>
          <a:lstStyle/>
          <a:p>
            <a:pPr algn="l">
              <a:buFontTx/>
              <a:buChar char="•"/>
            </a:pPr>
            <a:r>
              <a:rPr lang="en-US" altLang="en-US" sz="1500"/>
              <a:t> Ohio Revised Code (ORC)</a:t>
            </a:r>
          </a:p>
          <a:p>
            <a:pPr algn="l">
              <a:buFontTx/>
              <a:buChar char="•"/>
            </a:pPr>
            <a:r>
              <a:rPr lang="en-US" altLang="en-US" sz="1500"/>
              <a:t> Ohio Administrative Code (OAC)</a:t>
            </a:r>
          </a:p>
          <a:p>
            <a:pPr algn="l">
              <a:buFontTx/>
              <a:buChar char="•"/>
            </a:pPr>
            <a:r>
              <a:rPr lang="en-US" altLang="en-US" sz="1500"/>
              <a:t> National Electrical Safety Code (NESC)</a:t>
            </a:r>
          </a:p>
        </p:txBody>
      </p:sp>
    </p:spTree>
    <p:extLst>
      <p:ext uri="{BB962C8B-B14F-4D97-AF65-F5344CB8AC3E}">
        <p14:creationId xmlns:p14="http://schemas.microsoft.com/office/powerpoint/2010/main" val="3900362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1600200" y="1183483"/>
            <a:ext cx="4972050" cy="1102519"/>
          </a:xfrm>
        </p:spPr>
        <p:txBody>
          <a:bodyPr/>
          <a:lstStyle/>
          <a:p>
            <a:pPr eaLnBrk="1" hangingPunct="1"/>
            <a:br>
              <a:rPr lang="en-US" altLang="en-US" sz="2100"/>
            </a:br>
            <a:r>
              <a:rPr lang="en-US" altLang="en-US" sz="2100"/>
              <a:t>NESC</a:t>
            </a:r>
            <a:br>
              <a:rPr lang="en-US" altLang="en-US" sz="2100"/>
            </a:br>
            <a:endParaRPr lang="en-US" altLang="en-US" sz="2100"/>
          </a:p>
        </p:txBody>
      </p:sp>
      <p:sp>
        <p:nvSpPr>
          <p:cNvPr id="20483" name="Rectangle 3"/>
          <p:cNvSpPr>
            <a:spLocks noGrp="1" noChangeArrowheads="1"/>
          </p:cNvSpPr>
          <p:nvPr>
            <p:ph type="subTitle" idx="1"/>
          </p:nvPr>
        </p:nvSpPr>
        <p:spPr>
          <a:xfrm>
            <a:off x="1657350" y="2343150"/>
            <a:ext cx="4800600" cy="2343150"/>
          </a:xfrm>
        </p:spPr>
        <p:txBody>
          <a:bodyPr/>
          <a:lstStyle/>
          <a:p>
            <a:pPr eaLnBrk="1" hangingPunct="1"/>
            <a:endParaRPr lang="en-US" altLang="en-US" sz="1500" b="1"/>
          </a:p>
          <a:p>
            <a:pPr algn="l" eaLnBrk="1" hangingPunct="1">
              <a:buFontTx/>
              <a:buChar char="•"/>
            </a:pPr>
            <a:r>
              <a:rPr lang="en-US" altLang="en-US" sz="1500"/>
              <a:t> OAC mandates that electric utilities comply with NESC</a:t>
            </a:r>
          </a:p>
          <a:p>
            <a:pPr algn="l" eaLnBrk="1" hangingPunct="1"/>
            <a:endParaRPr lang="en-US" altLang="en-US" sz="750"/>
          </a:p>
          <a:p>
            <a:pPr algn="l" eaLnBrk="1" hangingPunct="1"/>
            <a:endParaRPr lang="en-US" altLang="en-US" sz="750"/>
          </a:p>
          <a:p>
            <a:pPr algn="l" eaLnBrk="1" hangingPunct="1"/>
            <a:endParaRPr lang="en-US" altLang="en-US" sz="750"/>
          </a:p>
          <a:p>
            <a:pPr algn="l" eaLnBrk="1" hangingPunct="1"/>
            <a:endParaRPr lang="en-US" altLang="en-US" sz="750"/>
          </a:p>
          <a:p>
            <a:pPr algn="l" eaLnBrk="1" hangingPunct="1"/>
            <a:endParaRPr lang="en-US" altLang="en-US" sz="750"/>
          </a:p>
          <a:p>
            <a:pPr algn="l" eaLnBrk="1" hangingPunct="1"/>
            <a:endParaRPr lang="en-US" altLang="en-US" sz="750"/>
          </a:p>
          <a:p>
            <a:pPr algn="l" eaLnBrk="1" hangingPunct="1"/>
            <a:endParaRPr lang="en-US" altLang="en-US" sz="750"/>
          </a:p>
          <a:p>
            <a:pPr algn="l" eaLnBrk="1" hangingPunct="1"/>
            <a:endParaRPr lang="en-US" altLang="en-US" sz="750"/>
          </a:p>
          <a:p>
            <a:pPr algn="l" eaLnBrk="1" hangingPunct="1"/>
            <a:r>
              <a:rPr lang="en-US" altLang="en-US" sz="750"/>
              <a:t>Ohio Administrative Code (OAC 4901:1-10-06)</a:t>
            </a:r>
          </a:p>
          <a:p>
            <a:pPr eaLnBrk="1" hangingPunct="1"/>
            <a:r>
              <a:rPr lang="en-US" altLang="en-US" sz="1800" b="1"/>
              <a:t> </a:t>
            </a:r>
            <a:endParaRPr lang="en-US" altLang="en-US" sz="1500"/>
          </a:p>
        </p:txBody>
      </p:sp>
    </p:spTree>
    <p:extLst>
      <p:ext uri="{BB962C8B-B14F-4D97-AF65-F5344CB8AC3E}">
        <p14:creationId xmlns:p14="http://schemas.microsoft.com/office/powerpoint/2010/main" val="2474101293"/>
      </p:ext>
    </p:extLst>
  </p:cSld>
  <p:clrMapOvr>
    <a:masterClrMapping/>
  </p:clrMapOvr>
</p:sld>
</file>

<file path=ppt/theme/theme1.xml><?xml version="1.0" encoding="utf-8"?>
<a:theme xmlns:a="http://schemas.openxmlformats.org/drawingml/2006/main" name="PUCO Power Point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plate 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6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6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6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6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6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6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6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6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6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6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PUCO PowerPoint</Template>
  <TotalTime>39</TotalTime>
  <Words>1126</Words>
  <Application>Microsoft Office PowerPoint</Application>
  <PresentationFormat>On-screen Show (16:9)</PresentationFormat>
  <Paragraphs>277</Paragraphs>
  <Slides>45</Slides>
  <Notes>22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0" baseType="lpstr">
      <vt:lpstr>Arial</vt:lpstr>
      <vt:lpstr>Calibri</vt:lpstr>
      <vt:lpstr>Cambria</vt:lpstr>
      <vt:lpstr>PUCO Power Point (4)</vt:lpstr>
      <vt:lpstr>Document</vt:lpstr>
      <vt:lpstr>Current Outlook on Ohio Vegetation Management</vt:lpstr>
      <vt:lpstr>Overview</vt:lpstr>
      <vt:lpstr>PowerPoint Presentation</vt:lpstr>
      <vt:lpstr>Electric Utilities the PUCO Regulates</vt:lpstr>
      <vt:lpstr>PowerPoint Presentation</vt:lpstr>
      <vt:lpstr>FOFD Mission Statement</vt:lpstr>
      <vt:lpstr>Scope of Jurisdiction </vt:lpstr>
      <vt:lpstr>Authority to Audit and Inspect</vt:lpstr>
      <vt:lpstr> NESC </vt:lpstr>
      <vt:lpstr>NESC Requires Vegetation Management</vt:lpstr>
      <vt:lpstr>   Inspection, Maintenance, Repair and Replacement of Electric Distribution Facilities    </vt:lpstr>
      <vt:lpstr>Required Maintenance Programs</vt:lpstr>
      <vt:lpstr>PowerPoint Presentation</vt:lpstr>
      <vt:lpstr>Rule #26 2018 Electric Service and Safety Standards</vt:lpstr>
      <vt:lpstr>Analysis and Assessment of Vegetation Management Program</vt:lpstr>
      <vt:lpstr>    </vt:lpstr>
      <vt:lpstr> 2018 Number of customer minutes interrupted: </vt:lpstr>
      <vt:lpstr> 2018 Overall impact to customers: </vt:lpstr>
      <vt:lpstr>Vegetation Related Contacts to the PUCO Call Center </vt:lpstr>
      <vt:lpstr>Common Complaints</vt:lpstr>
      <vt:lpstr>Call Center Response</vt:lpstr>
      <vt:lpstr>Field Audits and Investigations</vt:lpstr>
      <vt:lpstr>PowerPoint Presentation</vt:lpstr>
      <vt:lpstr>Independent Line Clearance Inspections </vt:lpstr>
      <vt:lpstr>PowerPoint Presentation</vt:lpstr>
      <vt:lpstr>PowerPoint Presentation</vt:lpstr>
      <vt:lpstr>PowerPoint Presentation</vt:lpstr>
      <vt:lpstr>PowerPoint Presentation</vt:lpstr>
      <vt:lpstr>Crew Observance</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Line Clearance Audit With Electric Utility Forester</vt:lpstr>
      <vt:lpstr>PowerPoint Presentation</vt:lpstr>
      <vt:lpstr>PowerPoint Presentation</vt:lpstr>
      <vt:lpstr>PowerPoint Presentation</vt:lpstr>
      <vt:lpstr>PowerPoint Presentation</vt:lpstr>
      <vt:lpstr>PowerPoint Presentation</vt:lpstr>
      <vt:lpstr>Office Audits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Outlook on Ohio Vegetation Management</dc:title>
  <dc:creator>Little-Foster, Jamie</dc:creator>
  <cp:lastModifiedBy>Kocher, Jill</cp:lastModifiedBy>
  <cp:revision>9</cp:revision>
  <cp:lastPrinted>2019-11-27T13:23:07Z</cp:lastPrinted>
  <dcterms:created xsi:type="dcterms:W3CDTF">2019-11-26T19:43:09Z</dcterms:created>
  <dcterms:modified xsi:type="dcterms:W3CDTF">2020-01-09T16:07:55Z</dcterms:modified>
</cp:coreProperties>
</file>