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51"/>
  </p:notesMasterIdLst>
  <p:handoutMasterIdLst>
    <p:handoutMasterId r:id="rId52"/>
  </p:handoutMasterIdLst>
  <p:sldIdLst>
    <p:sldId id="256" r:id="rId6"/>
    <p:sldId id="280" r:id="rId7"/>
    <p:sldId id="272" r:id="rId8"/>
    <p:sldId id="281" r:id="rId9"/>
    <p:sldId id="282" r:id="rId10"/>
    <p:sldId id="283" r:id="rId11"/>
    <p:sldId id="288" r:id="rId12"/>
    <p:sldId id="289" r:id="rId13"/>
    <p:sldId id="290" r:id="rId14"/>
    <p:sldId id="291" r:id="rId15"/>
    <p:sldId id="293" r:id="rId16"/>
    <p:sldId id="294" r:id="rId17"/>
    <p:sldId id="295" r:id="rId18"/>
    <p:sldId id="296" r:id="rId19"/>
    <p:sldId id="297" r:id="rId20"/>
    <p:sldId id="300" r:id="rId21"/>
    <p:sldId id="299" r:id="rId22"/>
    <p:sldId id="301" r:id="rId23"/>
    <p:sldId id="302" r:id="rId24"/>
    <p:sldId id="303" r:id="rId25"/>
    <p:sldId id="304" r:id="rId26"/>
    <p:sldId id="305" r:id="rId27"/>
    <p:sldId id="318" r:id="rId28"/>
    <p:sldId id="319" r:id="rId29"/>
    <p:sldId id="309" r:id="rId30"/>
    <p:sldId id="310" r:id="rId31"/>
    <p:sldId id="306" r:id="rId32"/>
    <p:sldId id="320" r:id="rId33"/>
    <p:sldId id="321" r:id="rId34"/>
    <p:sldId id="285" r:id="rId35"/>
    <p:sldId id="286" r:id="rId36"/>
    <p:sldId id="311" r:id="rId37"/>
    <p:sldId id="312" r:id="rId38"/>
    <p:sldId id="322" r:id="rId39"/>
    <p:sldId id="323" r:id="rId40"/>
    <p:sldId id="313" r:id="rId41"/>
    <p:sldId id="314" r:id="rId42"/>
    <p:sldId id="315" r:id="rId43"/>
    <p:sldId id="284" r:id="rId44"/>
    <p:sldId id="316" r:id="rId45"/>
    <p:sldId id="317" r:id="rId46"/>
    <p:sldId id="324" r:id="rId47"/>
    <p:sldId id="287" r:id="rId48"/>
    <p:sldId id="325" r:id="rId49"/>
    <p:sldId id="326" r:id="rId5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Rathwell" initials="MR" lastIdx="12" clrIdx="0">
    <p:extLst>
      <p:ext uri="{19B8F6BF-5375-455C-9EA6-DF929625EA0E}">
        <p15:presenceInfo xmlns:p15="http://schemas.microsoft.com/office/powerpoint/2012/main" userId="Megan Rathwell" providerId="None"/>
      </p:ext>
    </p:extLst>
  </p:cmAuthor>
  <p:cmAuthor id="2" name="Beck, Brandon" initials="BB" lastIdx="1" clrIdx="1">
    <p:extLst>
      <p:ext uri="{19B8F6BF-5375-455C-9EA6-DF929625EA0E}">
        <p15:presenceInfo xmlns:p15="http://schemas.microsoft.com/office/powerpoint/2012/main" userId="S-1-5-21-3687116579-1249457416-2751419249-1466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71" autoAdjust="0"/>
    <p:restoredTop sz="94629" autoAdjust="0"/>
  </p:normalViewPr>
  <p:slideViewPr>
    <p:cSldViewPr>
      <p:cViewPr varScale="1">
        <p:scale>
          <a:sx n="108" d="100"/>
          <a:sy n="108" d="100"/>
        </p:scale>
        <p:origin x="1302"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F231EE7-CE89-4496-A722-5293957EB877}" type="datetimeFigureOut">
              <a:rPr lang="en-US" smtClean="0"/>
              <a:t>5/11/2021</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53E58A5-0C88-4548-8216-CAB342D20A64}" type="slidenum">
              <a:rPr lang="en-US" smtClean="0"/>
              <a:t>‹#›</a:t>
            </a:fld>
            <a:endParaRPr lang="en-US" dirty="0"/>
          </a:p>
        </p:txBody>
      </p:sp>
    </p:spTree>
    <p:extLst>
      <p:ext uri="{BB962C8B-B14F-4D97-AF65-F5344CB8AC3E}">
        <p14:creationId xmlns:p14="http://schemas.microsoft.com/office/powerpoint/2010/main" val="16553460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E89B98C-C424-451C-9788-2850856C5845}" type="datetimeFigureOut">
              <a:rPr lang="en-US" smtClean="0"/>
              <a:t>5/11/2021</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6766C0D-77AF-4E6F-8C4E-797AE217E072}" type="slidenum">
              <a:rPr lang="en-US" smtClean="0"/>
              <a:t>‹#›</a:t>
            </a:fld>
            <a:endParaRPr lang="en-US" dirty="0"/>
          </a:p>
        </p:txBody>
      </p:sp>
    </p:spTree>
    <p:extLst>
      <p:ext uri="{BB962C8B-B14F-4D97-AF65-F5344CB8AC3E}">
        <p14:creationId xmlns:p14="http://schemas.microsoft.com/office/powerpoint/2010/main" val="128503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CE5482-EBA0-45B4-981F-CBFFF360E1E3}" type="datetimeFigureOut">
              <a:rPr lang="en-US" smtClean="0"/>
              <a:t>5/11/2021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19360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E5482-EBA0-45B4-981F-CBFFF360E1E3}" type="datetimeFigureOut">
              <a:rPr lang="en-US" smtClean="0"/>
              <a:t>5/11/2021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71451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E5482-EBA0-45B4-981F-CBFFF360E1E3}" type="datetimeFigureOut">
              <a:rPr lang="en-US" smtClean="0"/>
              <a:t>5/11/2021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2248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baseline="0"/>
            </a:lvl1pPr>
          </a:lstStyle>
          <a:p>
            <a:r>
              <a:rPr lang="en-US" dirty="0"/>
              <a:t>Title</a:t>
            </a:r>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Text</a:t>
            </a:r>
          </a:p>
        </p:txBody>
      </p:sp>
      <p:sp>
        <p:nvSpPr>
          <p:cNvPr id="4" name="Date Placeholder 3"/>
          <p:cNvSpPr>
            <a:spLocks noGrp="1"/>
          </p:cNvSpPr>
          <p:nvPr>
            <p:ph type="dt" sz="half" idx="10"/>
          </p:nvPr>
        </p:nvSpPr>
        <p:spPr/>
        <p:txBody>
          <a:bodyPr/>
          <a:lstStyle/>
          <a:p>
            <a:fld id="{78CE5482-EBA0-45B4-981F-CBFFF360E1E3}" type="datetimeFigureOut">
              <a:rPr lang="en-US" smtClean="0"/>
              <a:t>5/11/2021</a:t>
            </a:fld>
            <a:endParaRPr lang="en-US" dirty="0"/>
          </a:p>
        </p:txBody>
      </p:sp>
      <p:sp>
        <p:nvSpPr>
          <p:cNvPr id="5" name="Footer Placeholder 4"/>
          <p:cNvSpPr>
            <a:spLocks noGrp="1"/>
          </p:cNvSpPr>
          <p:nvPr>
            <p:ph type="ftr" sz="quarter" idx="11"/>
          </p:nvPr>
        </p:nvSpPr>
        <p:spPr>
          <a:xfrm>
            <a:off x="3124200" y="6505575"/>
            <a:ext cx="2971800" cy="234950"/>
          </a:xfrm>
        </p:spPr>
        <p:txBody>
          <a:bodyPr/>
          <a:lstStyle/>
          <a:p>
            <a:r>
              <a:rPr lang="en-US" dirty="0"/>
              <a:t>175375 Lane Bryant Headquarters Expansion</a:t>
            </a:r>
          </a:p>
        </p:txBody>
      </p:sp>
    </p:spTree>
    <p:extLst>
      <p:ext uri="{BB962C8B-B14F-4D97-AF65-F5344CB8AC3E}">
        <p14:creationId xmlns:p14="http://schemas.microsoft.com/office/powerpoint/2010/main" val="610958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lang="en-US" sz="3200" kern="1200" dirty="0" smtClean="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lang="en-US" sz="3200" kern="1200" dirty="0" smtClean="0">
                <a:solidFill>
                  <a:schemeClr val="tx1"/>
                </a:solidFill>
                <a:latin typeface="+mn-lt"/>
                <a:ea typeface="+mn-ea"/>
                <a:cs typeface="+mn-cs"/>
              </a:defRPr>
            </a:lvl2pPr>
            <a:lvl3pPr>
              <a:buFont typeface="Arial" panose="020B0604020202020204" pitchFamily="34" charset="0"/>
              <a:buChar char="•"/>
              <a:defRPr/>
            </a:lvl3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text</a:t>
            </a:r>
          </a:p>
        </p:txBody>
      </p:sp>
      <p:sp>
        <p:nvSpPr>
          <p:cNvPr id="4" name="Date Placeholder 3"/>
          <p:cNvSpPr>
            <a:spLocks noGrp="1"/>
          </p:cNvSpPr>
          <p:nvPr>
            <p:ph type="dt" sz="half" idx="10"/>
          </p:nvPr>
        </p:nvSpPr>
        <p:spPr/>
        <p:txBody>
          <a:bodyPr/>
          <a:lstStyle/>
          <a:p>
            <a:fld id="{78CE5482-EBA0-45B4-981F-CBFFF360E1E3}" type="datetimeFigureOut">
              <a:rPr lang="en-US" smtClean="0"/>
              <a:t>5/11/2021</a:t>
            </a:fld>
            <a:endParaRPr lang="en-US" dirty="0"/>
          </a:p>
        </p:txBody>
      </p:sp>
      <p:sp>
        <p:nvSpPr>
          <p:cNvPr id="5" name="Footer Placeholder 4"/>
          <p:cNvSpPr>
            <a:spLocks noGrp="1"/>
          </p:cNvSpPr>
          <p:nvPr>
            <p:ph type="ftr" sz="quarter" idx="11"/>
          </p:nvPr>
        </p:nvSpPr>
        <p:spPr>
          <a:xfrm>
            <a:off x="3086100" y="6505575"/>
            <a:ext cx="2971800" cy="234950"/>
          </a:xfrm>
        </p:spPr>
        <p:txBody>
          <a:bodyPr/>
          <a:lstStyle/>
          <a:p>
            <a:r>
              <a:rPr lang="en-US" dirty="0"/>
              <a:t>175375 Lane Bryant Headquarters Expansion</a:t>
            </a:r>
          </a:p>
        </p:txBody>
      </p:sp>
    </p:spTree>
    <p:extLst>
      <p:ext uri="{BB962C8B-B14F-4D97-AF65-F5344CB8AC3E}">
        <p14:creationId xmlns:p14="http://schemas.microsoft.com/office/powerpoint/2010/main" val="4007546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CE5482-EBA0-45B4-981F-CBFFF360E1E3}" type="datetimeFigureOut">
              <a:rPr lang="en-US" smtClean="0"/>
              <a:t>5/11/2021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4155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4C87F2-38B0-4041-B530-485C9C5E75EC}" type="datetimeFigureOut">
              <a:rPr lang="en-US" smtClean="0"/>
              <a:t>5/11/2021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19DE3B5A-5EAD-4F1E-ADAE-B9004B6EE657}" type="slidenum">
              <a:rPr lang="en-US" smtClean="0"/>
              <a:t>‹#›</a:t>
            </a:fld>
            <a:endParaRPr lang="en-US" dirty="0"/>
          </a:p>
        </p:txBody>
      </p:sp>
    </p:spTree>
    <p:extLst>
      <p:ext uri="{BB962C8B-B14F-4D97-AF65-F5344CB8AC3E}">
        <p14:creationId xmlns:p14="http://schemas.microsoft.com/office/powerpoint/2010/main" val="4140774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E5482-EBA0-45B4-981F-CBFFF360E1E3}" type="datetimeFigureOut">
              <a:rPr lang="en-US" smtClean="0"/>
              <a:t>5/11/2021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68901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CE5482-EBA0-45B4-981F-CBFFF360E1E3}" type="datetimeFigureOut">
              <a:rPr lang="en-US" smtClean="0"/>
              <a:t>5/11/2021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31314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518275"/>
            <a:ext cx="2133600" cy="234950"/>
          </a:xfrm>
        </p:spPr>
        <p:txBody>
          <a:bodyPr/>
          <a:lstStyle/>
          <a:p>
            <a:fld id="{78CE5482-EBA0-45B4-981F-CBFFF360E1E3}" type="datetimeFigureOut">
              <a:rPr lang="en-US" smtClean="0"/>
              <a:t>5/11/2021</a:t>
            </a:fld>
            <a:endParaRPr lang="en-US" dirty="0"/>
          </a:p>
        </p:txBody>
      </p:sp>
      <p:sp>
        <p:nvSpPr>
          <p:cNvPr id="6" name="Footer Placeholder 5"/>
          <p:cNvSpPr>
            <a:spLocks noGrp="1"/>
          </p:cNvSpPr>
          <p:nvPr>
            <p:ph type="ftr" sz="quarter" idx="11"/>
          </p:nvPr>
        </p:nvSpPr>
        <p:spPr>
          <a:xfrm>
            <a:off x="3124200" y="6524625"/>
            <a:ext cx="2895600" cy="234950"/>
          </a:xfrm>
        </p:spPr>
        <p:txBody>
          <a:bodyPr/>
          <a:lstStyle/>
          <a:p>
            <a:endParaRPr lang="en-US" dirty="0"/>
          </a:p>
        </p:txBody>
      </p:sp>
    </p:spTree>
    <p:extLst>
      <p:ext uri="{BB962C8B-B14F-4D97-AF65-F5344CB8AC3E}">
        <p14:creationId xmlns:p14="http://schemas.microsoft.com/office/powerpoint/2010/main" val="376067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CE5482-EBA0-45B4-981F-CBFFF360E1E3}" type="datetimeFigureOut">
              <a:rPr lang="en-US" smtClean="0"/>
              <a:t>5/11/2021</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60071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CE5482-EBA0-45B4-981F-CBFFF360E1E3}" type="datetimeFigureOut">
              <a:rPr lang="en-US" smtClean="0"/>
              <a:t>5/11/2021</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79188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CE5482-EBA0-45B4-981F-CBFFF360E1E3}" type="datetimeFigureOut">
              <a:rPr lang="en-US" smtClean="0"/>
              <a:t>5/11/2021</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68849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CE5482-EBA0-45B4-981F-CBFFF360E1E3}" type="datetimeFigureOut">
              <a:rPr lang="en-US" smtClean="0"/>
              <a:t>5/11/2021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7298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CE5482-EBA0-45B4-981F-CBFFF360E1E3}" type="datetimeFigureOut">
              <a:rPr lang="en-US" smtClean="0"/>
              <a:t>5/11/2021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6010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228600" y="161925"/>
            <a:ext cx="8686800" cy="6324600"/>
          </a:xfrm>
          <a:prstGeom prst="rect">
            <a:avLst/>
          </a:prstGeom>
          <a:noFill/>
          <a:ln w="12700">
            <a:solidFill>
              <a:srgbClr val="004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05575"/>
            <a:ext cx="2133600" cy="234950"/>
          </a:xfrm>
          <a:prstGeom prst="rect">
            <a:avLst/>
          </a:prstGeom>
        </p:spPr>
        <p:txBody>
          <a:bodyPr vert="horz" lIns="91440" tIns="45720" rIns="91440" bIns="45720" rtlCol="0" anchor="ctr"/>
          <a:lstStyle>
            <a:lvl1pPr algn="l">
              <a:defRPr sz="1200">
                <a:solidFill>
                  <a:schemeClr val="tx1">
                    <a:tint val="75000"/>
                  </a:schemeClr>
                </a:solidFill>
              </a:defRPr>
            </a:lvl1pPr>
          </a:lstStyle>
          <a:p>
            <a:fld id="{78CE5482-EBA0-45B4-981F-CBFFF360E1E3}" type="datetimeFigureOut">
              <a:rPr lang="en-US" smtClean="0"/>
              <a:t>5/11/2021</a:t>
            </a:fld>
            <a:endParaRPr lang="en-US" dirty="0"/>
          </a:p>
        </p:txBody>
      </p:sp>
      <p:sp>
        <p:nvSpPr>
          <p:cNvPr id="5" name="Footer Placeholder 4"/>
          <p:cNvSpPr>
            <a:spLocks noGrp="1"/>
          </p:cNvSpPr>
          <p:nvPr>
            <p:ph type="ftr" sz="quarter" idx="3"/>
          </p:nvPr>
        </p:nvSpPr>
        <p:spPr>
          <a:xfrm>
            <a:off x="3124200" y="6505575"/>
            <a:ext cx="2895600" cy="2349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44479" y="5715955"/>
            <a:ext cx="1533920" cy="950083"/>
          </a:xfrm>
          <a:prstGeom prst="rect">
            <a:avLst/>
          </a:prstGeom>
        </p:spPr>
      </p:pic>
    </p:spTree>
    <p:extLst>
      <p:ext uri="{BB962C8B-B14F-4D97-AF65-F5344CB8AC3E}">
        <p14:creationId xmlns:p14="http://schemas.microsoft.com/office/powerpoint/2010/main" val="1645467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228600" y="161925"/>
            <a:ext cx="8686800" cy="6324600"/>
          </a:xfrm>
          <a:prstGeom prst="rect">
            <a:avLst/>
          </a:prstGeom>
          <a:noFill/>
          <a:ln w="12700">
            <a:solidFill>
              <a:srgbClr val="004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505575"/>
            <a:ext cx="2133600" cy="234950"/>
          </a:xfrm>
          <a:prstGeom prst="rect">
            <a:avLst/>
          </a:prstGeom>
        </p:spPr>
        <p:txBody>
          <a:bodyPr vert="horz" lIns="91440" tIns="45720" rIns="91440" bIns="45720" rtlCol="0" anchor="ctr"/>
          <a:lstStyle>
            <a:lvl1pPr algn="l">
              <a:defRPr sz="1200">
                <a:solidFill>
                  <a:schemeClr val="tx1">
                    <a:tint val="75000"/>
                  </a:schemeClr>
                </a:solidFill>
              </a:defRPr>
            </a:lvl1pPr>
          </a:lstStyle>
          <a:p>
            <a:fld id="{78CE5482-EBA0-45B4-981F-CBFFF360E1E3}" type="datetimeFigureOut">
              <a:rPr lang="en-US" smtClean="0"/>
              <a:t>5/11/2021</a:t>
            </a:fld>
            <a:endParaRPr lang="en-US" dirty="0"/>
          </a:p>
        </p:txBody>
      </p:sp>
      <p:sp>
        <p:nvSpPr>
          <p:cNvPr id="5" name="Footer Placeholder 4"/>
          <p:cNvSpPr>
            <a:spLocks noGrp="1"/>
          </p:cNvSpPr>
          <p:nvPr>
            <p:ph type="ftr" sz="quarter" idx="3"/>
          </p:nvPr>
        </p:nvSpPr>
        <p:spPr>
          <a:xfrm>
            <a:off x="3124200" y="6505575"/>
            <a:ext cx="2895600" cy="2349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4479" y="5715955"/>
            <a:ext cx="1533920" cy="950083"/>
          </a:xfrm>
          <a:prstGeom prst="rect">
            <a:avLst/>
          </a:prstGeom>
        </p:spPr>
      </p:pic>
    </p:spTree>
    <p:extLst>
      <p:ext uri="{BB962C8B-B14F-4D97-AF65-F5344CB8AC3E}">
        <p14:creationId xmlns:p14="http://schemas.microsoft.com/office/powerpoint/2010/main" val="3799909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mailto:Brandon.Beck@epa.ohio.gov"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457200"/>
            <a:ext cx="7696200" cy="5632311"/>
          </a:xfrm>
          <a:prstGeom prst="rect">
            <a:avLst/>
          </a:prstGeom>
        </p:spPr>
        <p:txBody>
          <a:bodyPr wrap="square">
            <a:spAutoFit/>
          </a:bodyPr>
          <a:lstStyle/>
          <a:p>
            <a:pPr algn="ctr"/>
            <a:endParaRPr lang="en-US" sz="3200" b="1" dirty="0">
              <a:solidFill>
                <a:srgbClr val="0046AD"/>
              </a:solidFill>
              <a:latin typeface="+mj-lt"/>
              <a:cs typeface="Arial" panose="020B0604020202020204" pitchFamily="34" charset="0"/>
            </a:endParaRPr>
          </a:p>
          <a:p>
            <a:pPr algn="ctr"/>
            <a:r>
              <a:rPr lang="en-US" sz="3600" b="1" dirty="0">
                <a:solidFill>
                  <a:srgbClr val="0046AD"/>
                </a:solidFill>
                <a:latin typeface="+mj-lt"/>
                <a:cs typeface="Arial" panose="020B0604020202020204" pitchFamily="34" charset="0"/>
              </a:rPr>
              <a:t>IR/WA Appraisal Day 2021</a:t>
            </a:r>
          </a:p>
          <a:p>
            <a:pPr algn="ctr"/>
            <a:endParaRPr lang="en-US" sz="3200" dirty="0">
              <a:latin typeface="+mj-lt"/>
              <a:cs typeface="Arial" panose="020B0604020202020204" pitchFamily="34" charset="0"/>
            </a:endParaRPr>
          </a:p>
          <a:p>
            <a:pPr algn="ctr"/>
            <a:endParaRPr lang="en-US" sz="3200" dirty="0">
              <a:latin typeface="+mj-lt"/>
              <a:cs typeface="Arial" panose="020B0604020202020204" pitchFamily="34" charset="0"/>
            </a:endParaRPr>
          </a:p>
          <a:p>
            <a:pPr algn="ctr"/>
            <a:r>
              <a:rPr lang="en-US" sz="3200" b="1" dirty="0">
                <a:latin typeface="+mj-lt"/>
                <a:cs typeface="Arial" panose="020B0604020202020204" pitchFamily="34" charset="0"/>
              </a:rPr>
              <a:t>Wetland and Stream Regulations in Ohio:</a:t>
            </a:r>
          </a:p>
          <a:p>
            <a:pPr algn="ctr"/>
            <a:r>
              <a:rPr lang="en-US" sz="2800" dirty="0">
                <a:latin typeface="+mj-lt"/>
                <a:cs typeface="Arial" panose="020B0604020202020204" pitchFamily="34" charset="0"/>
              </a:rPr>
              <a:t>Permitting Mechanisms in Ohio that Allow Regulated Lands to be Utilized for Various Uses </a:t>
            </a:r>
          </a:p>
          <a:p>
            <a:pPr algn="ctr"/>
            <a:endParaRPr lang="en-US" sz="2800" dirty="0">
              <a:latin typeface="+mj-lt"/>
              <a:cs typeface="Arial" panose="020B0604020202020204" pitchFamily="34" charset="0"/>
            </a:endParaRPr>
          </a:p>
          <a:p>
            <a:pPr algn="ctr"/>
            <a:endParaRPr lang="en-US" sz="2800" dirty="0">
              <a:latin typeface="+mj-lt"/>
              <a:cs typeface="Arial" panose="020B0604020202020204" pitchFamily="34" charset="0"/>
            </a:endParaRPr>
          </a:p>
          <a:p>
            <a:pPr algn="ctr"/>
            <a:r>
              <a:rPr lang="en-US" sz="2800" dirty="0">
                <a:latin typeface="+mj-lt"/>
                <a:cs typeface="Arial" panose="020B0604020202020204" pitchFamily="34" charset="0"/>
              </a:rPr>
              <a:t>Brandon Beck</a:t>
            </a:r>
            <a:endParaRPr lang="en-US" sz="2800" b="1" dirty="0">
              <a:latin typeface="+mj-lt"/>
              <a:cs typeface="Arial" panose="020B0604020202020204" pitchFamily="34" charset="0"/>
            </a:endParaRPr>
          </a:p>
          <a:p>
            <a:pPr algn="ctr"/>
            <a:r>
              <a:rPr lang="en-US" sz="2800" dirty="0">
                <a:latin typeface="+mj-lt"/>
                <a:cs typeface="Arial" panose="020B0604020202020204" pitchFamily="34" charset="0"/>
              </a:rPr>
              <a:t>Ohio Environmental Protection Agency</a:t>
            </a:r>
          </a:p>
          <a:p>
            <a:pPr algn="ctr"/>
            <a:r>
              <a:rPr lang="en-US" sz="2800" dirty="0">
                <a:latin typeface="+mj-lt"/>
                <a:cs typeface="Arial" panose="020B0604020202020204" pitchFamily="34" charset="0"/>
              </a:rPr>
              <a:t>May 11,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2FF0D-0981-4C58-A601-B6860EA752E0}"/>
              </a:ext>
            </a:extLst>
          </p:cNvPr>
          <p:cNvSpPr>
            <a:spLocks noGrp="1"/>
          </p:cNvSpPr>
          <p:nvPr>
            <p:ph type="title"/>
          </p:nvPr>
        </p:nvSpPr>
        <p:spPr/>
        <p:txBody>
          <a:bodyPr>
            <a:normAutofit/>
          </a:bodyPr>
          <a:lstStyle/>
          <a:p>
            <a:r>
              <a:rPr lang="en-US" sz="4000" b="1" dirty="0">
                <a:solidFill>
                  <a:srgbClr val="0046AD"/>
                </a:solidFill>
              </a:rPr>
              <a:t>Hydric Soils</a:t>
            </a:r>
          </a:p>
        </p:txBody>
      </p:sp>
      <p:sp>
        <p:nvSpPr>
          <p:cNvPr id="3" name="Content Placeholder 2">
            <a:extLst>
              <a:ext uri="{FF2B5EF4-FFF2-40B4-BE49-F238E27FC236}">
                <a16:creationId xmlns:a16="http://schemas.microsoft.com/office/drawing/2014/main" id="{28F325AD-68A6-465C-8C81-4ADB32D83D53}"/>
              </a:ext>
            </a:extLst>
          </p:cNvPr>
          <p:cNvSpPr>
            <a:spLocks noGrp="1"/>
          </p:cNvSpPr>
          <p:nvPr>
            <p:ph idx="1"/>
          </p:nvPr>
        </p:nvSpPr>
        <p:spPr/>
        <p:txBody>
          <a:bodyPr/>
          <a:lstStyle/>
          <a:p>
            <a:r>
              <a:rPr lang="en-US" dirty="0"/>
              <a:t>Soils that formed under conditions of prolonged saturation, flooding, or ponding long enough to develop anaerobic conditions in the upper layer</a:t>
            </a:r>
          </a:p>
          <a:p>
            <a:r>
              <a:rPr lang="en-US" dirty="0"/>
              <a:t>Prolonged lack of oxygen changes the chemical processes in the soil</a:t>
            </a:r>
          </a:p>
        </p:txBody>
      </p:sp>
    </p:spTree>
    <p:extLst>
      <p:ext uri="{BB962C8B-B14F-4D97-AF65-F5344CB8AC3E}">
        <p14:creationId xmlns:p14="http://schemas.microsoft.com/office/powerpoint/2010/main" val="133470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A4CD-58F9-48BA-97CE-5BE044BF6B8D}"/>
              </a:ext>
            </a:extLst>
          </p:cNvPr>
          <p:cNvSpPr>
            <a:spLocks noGrp="1"/>
          </p:cNvSpPr>
          <p:nvPr>
            <p:ph type="title"/>
          </p:nvPr>
        </p:nvSpPr>
        <p:spPr/>
        <p:txBody>
          <a:bodyPr>
            <a:normAutofit/>
          </a:bodyPr>
          <a:lstStyle/>
          <a:p>
            <a:r>
              <a:rPr lang="en-US" sz="4000" b="1" dirty="0">
                <a:solidFill>
                  <a:srgbClr val="0046AD"/>
                </a:solidFill>
              </a:rPr>
              <a:t>Redoximorphic Features</a:t>
            </a:r>
          </a:p>
        </p:txBody>
      </p:sp>
      <p:sp>
        <p:nvSpPr>
          <p:cNvPr id="3" name="Content Placeholder 2">
            <a:extLst>
              <a:ext uri="{FF2B5EF4-FFF2-40B4-BE49-F238E27FC236}">
                <a16:creationId xmlns:a16="http://schemas.microsoft.com/office/drawing/2014/main" id="{C37776A8-965B-4146-AC49-9C0B1D9124B8}"/>
              </a:ext>
            </a:extLst>
          </p:cNvPr>
          <p:cNvSpPr>
            <a:spLocks noGrp="1"/>
          </p:cNvSpPr>
          <p:nvPr>
            <p:ph idx="1"/>
          </p:nvPr>
        </p:nvSpPr>
        <p:spPr/>
        <p:txBody>
          <a:bodyPr>
            <a:normAutofit fontScale="92500"/>
          </a:bodyPr>
          <a:lstStyle/>
          <a:p>
            <a:r>
              <a:rPr lang="en-US" dirty="0"/>
              <a:t>Chemical processes that involve the reduction and oxidization of iron and/or manganese compounds resulting from prolonged saturation</a:t>
            </a:r>
          </a:p>
          <a:p>
            <a:r>
              <a:rPr lang="en-US" dirty="0"/>
              <a:t>Redox Concentrations</a:t>
            </a:r>
          </a:p>
          <a:p>
            <a:pPr lvl="1"/>
            <a:r>
              <a:rPr lang="en-US" dirty="0"/>
              <a:t>Areas of iron and/or manganese oxide accumulations</a:t>
            </a:r>
          </a:p>
          <a:p>
            <a:r>
              <a:rPr lang="en-US" dirty="0"/>
              <a:t>Redox Depletions </a:t>
            </a:r>
          </a:p>
          <a:p>
            <a:pPr lvl="1"/>
            <a:r>
              <a:rPr lang="en-US" dirty="0"/>
              <a:t>Areas where iron and/or manganese oxides have been stripped out of the soil due to iron and manganese mobility</a:t>
            </a:r>
          </a:p>
          <a:p>
            <a:pPr lvl="1"/>
            <a:endParaRPr lang="en-US" dirty="0"/>
          </a:p>
          <a:p>
            <a:endParaRPr lang="en-US" dirty="0"/>
          </a:p>
        </p:txBody>
      </p:sp>
    </p:spTree>
    <p:extLst>
      <p:ext uri="{BB962C8B-B14F-4D97-AF65-F5344CB8AC3E}">
        <p14:creationId xmlns:p14="http://schemas.microsoft.com/office/powerpoint/2010/main" val="1666872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1BD53-B1E7-4F5C-855A-F0DC3F961C45}"/>
              </a:ext>
            </a:extLst>
          </p:cNvPr>
          <p:cNvSpPr>
            <a:spLocks noGrp="1"/>
          </p:cNvSpPr>
          <p:nvPr>
            <p:ph type="title"/>
          </p:nvPr>
        </p:nvSpPr>
        <p:spPr/>
        <p:txBody>
          <a:bodyPr>
            <a:normAutofit/>
          </a:bodyPr>
          <a:lstStyle/>
          <a:p>
            <a:r>
              <a:rPr lang="en-US" sz="4000" b="1" dirty="0">
                <a:solidFill>
                  <a:srgbClr val="0046AD"/>
                </a:solidFill>
              </a:rPr>
              <a:t>Redox Concentrations</a:t>
            </a:r>
          </a:p>
        </p:txBody>
      </p:sp>
      <p:pic>
        <p:nvPicPr>
          <p:cNvPr id="4" name="Picture 2" descr="Image result for soil REDOX CONCENTRATIONS">
            <a:extLst>
              <a:ext uri="{FF2B5EF4-FFF2-40B4-BE49-F238E27FC236}">
                <a16:creationId xmlns:a16="http://schemas.microsoft.com/office/drawing/2014/main" id="{7890F24F-FD50-4A7D-B2CB-93CEC94D2B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13309" y="1284982"/>
            <a:ext cx="5717381" cy="4288036"/>
          </a:xfrm>
          <a:noFill/>
        </p:spPr>
      </p:pic>
    </p:spTree>
    <p:extLst>
      <p:ext uri="{BB962C8B-B14F-4D97-AF65-F5344CB8AC3E}">
        <p14:creationId xmlns:p14="http://schemas.microsoft.com/office/powerpoint/2010/main" val="4085491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B8926-6350-4581-B7D3-875D6D529008}"/>
              </a:ext>
            </a:extLst>
          </p:cNvPr>
          <p:cNvSpPr>
            <a:spLocks noGrp="1"/>
          </p:cNvSpPr>
          <p:nvPr>
            <p:ph type="title"/>
          </p:nvPr>
        </p:nvSpPr>
        <p:spPr/>
        <p:txBody>
          <a:bodyPr>
            <a:normAutofit/>
          </a:bodyPr>
          <a:lstStyle/>
          <a:p>
            <a:r>
              <a:rPr lang="en-US" sz="4000" b="1" dirty="0">
                <a:solidFill>
                  <a:srgbClr val="0046AD"/>
                </a:solidFill>
              </a:rPr>
              <a:t>Redox Concentrations</a:t>
            </a:r>
          </a:p>
        </p:txBody>
      </p:sp>
      <p:pic>
        <p:nvPicPr>
          <p:cNvPr id="4" name="Content Placeholder 3">
            <a:extLst>
              <a:ext uri="{FF2B5EF4-FFF2-40B4-BE49-F238E27FC236}">
                <a16:creationId xmlns:a16="http://schemas.microsoft.com/office/drawing/2014/main" id="{20B808D9-E88C-43B5-A32E-0777808E5C29}"/>
              </a:ext>
            </a:extLst>
          </p:cNvPr>
          <p:cNvPicPr>
            <a:picLocks noGrp="1" noChangeAspect="1"/>
          </p:cNvPicPr>
          <p:nvPr>
            <p:ph idx="1"/>
          </p:nvPr>
        </p:nvPicPr>
        <p:blipFill>
          <a:blip r:embed="rId2"/>
          <a:stretch>
            <a:fillRect/>
          </a:stretch>
        </p:blipFill>
        <p:spPr>
          <a:xfrm>
            <a:off x="2406307" y="1412459"/>
            <a:ext cx="4331386" cy="4357206"/>
          </a:xfrm>
          <a:prstGeom prst="rect">
            <a:avLst/>
          </a:prstGeom>
        </p:spPr>
      </p:pic>
    </p:spTree>
    <p:extLst>
      <p:ext uri="{BB962C8B-B14F-4D97-AF65-F5344CB8AC3E}">
        <p14:creationId xmlns:p14="http://schemas.microsoft.com/office/powerpoint/2010/main" val="1249133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4088C-D5FF-4F6E-9080-20E063C4F3E4}"/>
              </a:ext>
            </a:extLst>
          </p:cNvPr>
          <p:cNvSpPr>
            <a:spLocks noGrp="1"/>
          </p:cNvSpPr>
          <p:nvPr>
            <p:ph type="title"/>
          </p:nvPr>
        </p:nvSpPr>
        <p:spPr/>
        <p:txBody>
          <a:bodyPr>
            <a:normAutofit/>
          </a:bodyPr>
          <a:lstStyle/>
          <a:p>
            <a:r>
              <a:rPr lang="en-US" sz="4000" b="1" dirty="0">
                <a:solidFill>
                  <a:srgbClr val="0046AD"/>
                </a:solidFill>
              </a:rPr>
              <a:t>Redox Depletions</a:t>
            </a:r>
          </a:p>
        </p:txBody>
      </p:sp>
      <p:pic>
        <p:nvPicPr>
          <p:cNvPr id="5" name="Content Placeholder 4">
            <a:extLst>
              <a:ext uri="{FF2B5EF4-FFF2-40B4-BE49-F238E27FC236}">
                <a16:creationId xmlns:a16="http://schemas.microsoft.com/office/drawing/2014/main" id="{C8AFC58A-463F-4B6E-8D0D-017185AE112B}"/>
              </a:ext>
            </a:extLst>
          </p:cNvPr>
          <p:cNvPicPr>
            <a:picLocks noGrp="1" noChangeAspect="1"/>
          </p:cNvPicPr>
          <p:nvPr>
            <p:ph idx="1"/>
          </p:nvPr>
        </p:nvPicPr>
        <p:blipFill>
          <a:blip r:embed="rId2"/>
          <a:stretch>
            <a:fillRect/>
          </a:stretch>
        </p:blipFill>
        <p:spPr>
          <a:xfrm>
            <a:off x="2309018" y="1295400"/>
            <a:ext cx="4525963" cy="4525963"/>
          </a:xfrm>
        </p:spPr>
      </p:pic>
      <p:sp>
        <p:nvSpPr>
          <p:cNvPr id="8" name="Rectangle 7">
            <a:extLst>
              <a:ext uri="{FF2B5EF4-FFF2-40B4-BE49-F238E27FC236}">
                <a16:creationId xmlns:a16="http://schemas.microsoft.com/office/drawing/2014/main" id="{D04B0DA6-81E6-45F5-96A8-260C6C2BFB74}"/>
              </a:ext>
            </a:extLst>
          </p:cNvPr>
          <p:cNvSpPr/>
          <p:nvPr/>
        </p:nvSpPr>
        <p:spPr>
          <a:xfrm>
            <a:off x="3124200" y="6172200"/>
            <a:ext cx="3484352" cy="276999"/>
          </a:xfrm>
          <a:prstGeom prst="rect">
            <a:avLst/>
          </a:prstGeom>
        </p:spPr>
        <p:txBody>
          <a:bodyPr wrap="none">
            <a:spAutoFit/>
          </a:bodyPr>
          <a:lstStyle/>
          <a:p>
            <a:pPr lvl="0" fontAlgn="auto">
              <a:spcBef>
                <a:spcPts val="0"/>
              </a:spcBef>
              <a:spcAft>
                <a:spcPts val="0"/>
              </a:spcAft>
            </a:pPr>
            <a:r>
              <a:rPr lang="en-US" sz="1200" i="1" dirty="0">
                <a:solidFill>
                  <a:prstClr val="black"/>
                </a:solidFill>
                <a:latin typeface="Calibri"/>
              </a:rPr>
              <a:t>Photo Credit – United States Army Corps of Engineers</a:t>
            </a:r>
          </a:p>
        </p:txBody>
      </p:sp>
    </p:spTree>
    <p:extLst>
      <p:ext uri="{BB962C8B-B14F-4D97-AF65-F5344CB8AC3E}">
        <p14:creationId xmlns:p14="http://schemas.microsoft.com/office/powerpoint/2010/main" val="545416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E61AE-E53E-4FE0-A0F5-373DD84F456A}"/>
              </a:ext>
            </a:extLst>
          </p:cNvPr>
          <p:cNvSpPr>
            <a:spLocks noGrp="1"/>
          </p:cNvSpPr>
          <p:nvPr>
            <p:ph type="title"/>
          </p:nvPr>
        </p:nvSpPr>
        <p:spPr/>
        <p:txBody>
          <a:bodyPr>
            <a:normAutofit/>
          </a:bodyPr>
          <a:lstStyle/>
          <a:p>
            <a:r>
              <a:rPr lang="en-US" sz="4000" b="1" dirty="0">
                <a:solidFill>
                  <a:srgbClr val="0046AD"/>
                </a:solidFill>
              </a:rPr>
              <a:t>Wetland Hydrology</a:t>
            </a:r>
          </a:p>
        </p:txBody>
      </p:sp>
      <p:sp>
        <p:nvSpPr>
          <p:cNvPr id="3" name="Content Placeholder 2">
            <a:extLst>
              <a:ext uri="{FF2B5EF4-FFF2-40B4-BE49-F238E27FC236}">
                <a16:creationId xmlns:a16="http://schemas.microsoft.com/office/drawing/2014/main" id="{862F4231-6495-4E9D-BF95-E68E37F53FC2}"/>
              </a:ext>
            </a:extLst>
          </p:cNvPr>
          <p:cNvSpPr>
            <a:spLocks noGrp="1"/>
          </p:cNvSpPr>
          <p:nvPr>
            <p:ph idx="1"/>
          </p:nvPr>
        </p:nvSpPr>
        <p:spPr/>
        <p:txBody>
          <a:bodyPr/>
          <a:lstStyle/>
          <a:p>
            <a:r>
              <a:rPr lang="en-US" dirty="0"/>
              <a:t>Wetlands have flooded or saturated soils for at least part of the growing season</a:t>
            </a:r>
          </a:p>
          <a:p>
            <a:r>
              <a:rPr lang="en-US" dirty="0"/>
              <a:t>Direct observation of standing water or saturated soils may not be possible at all times during the year</a:t>
            </a:r>
          </a:p>
          <a:p>
            <a:pPr lvl="1"/>
            <a:r>
              <a:rPr lang="en-US" dirty="0"/>
              <a:t>Summer months, dry years, etc.</a:t>
            </a:r>
          </a:p>
          <a:p>
            <a:endParaRPr lang="en-US" dirty="0"/>
          </a:p>
        </p:txBody>
      </p:sp>
    </p:spTree>
    <p:extLst>
      <p:ext uri="{BB962C8B-B14F-4D97-AF65-F5344CB8AC3E}">
        <p14:creationId xmlns:p14="http://schemas.microsoft.com/office/powerpoint/2010/main" val="2716887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BF51-A6ED-45E5-8DBE-2328B816C0CE}"/>
              </a:ext>
            </a:extLst>
          </p:cNvPr>
          <p:cNvSpPr>
            <a:spLocks noGrp="1"/>
          </p:cNvSpPr>
          <p:nvPr>
            <p:ph type="title"/>
          </p:nvPr>
        </p:nvSpPr>
        <p:spPr/>
        <p:txBody>
          <a:bodyPr>
            <a:normAutofit/>
          </a:bodyPr>
          <a:lstStyle/>
          <a:p>
            <a:r>
              <a:rPr lang="en-US" sz="4000" b="1" dirty="0">
                <a:solidFill>
                  <a:srgbClr val="0046AD"/>
                </a:solidFill>
              </a:rPr>
              <a:t>Wetland Hydrology Indicators</a:t>
            </a:r>
          </a:p>
        </p:txBody>
      </p:sp>
      <p:sp>
        <p:nvSpPr>
          <p:cNvPr id="3" name="Text Placeholder 2">
            <a:extLst>
              <a:ext uri="{FF2B5EF4-FFF2-40B4-BE49-F238E27FC236}">
                <a16:creationId xmlns:a16="http://schemas.microsoft.com/office/drawing/2014/main" id="{2C4ABE2D-76AA-404D-936C-1D4A00AAC53D}"/>
              </a:ext>
            </a:extLst>
          </p:cNvPr>
          <p:cNvSpPr>
            <a:spLocks noGrp="1"/>
          </p:cNvSpPr>
          <p:nvPr>
            <p:ph type="body" idx="1"/>
          </p:nvPr>
        </p:nvSpPr>
        <p:spPr/>
        <p:txBody>
          <a:bodyPr/>
          <a:lstStyle/>
          <a:p>
            <a:r>
              <a:rPr lang="en-US" dirty="0"/>
              <a:t>Primary Indicators</a:t>
            </a:r>
          </a:p>
        </p:txBody>
      </p:sp>
      <p:sp>
        <p:nvSpPr>
          <p:cNvPr id="4" name="Content Placeholder 3">
            <a:extLst>
              <a:ext uri="{FF2B5EF4-FFF2-40B4-BE49-F238E27FC236}">
                <a16:creationId xmlns:a16="http://schemas.microsoft.com/office/drawing/2014/main" id="{CBE84CE3-1458-4CBD-897D-9FC843713374}"/>
              </a:ext>
            </a:extLst>
          </p:cNvPr>
          <p:cNvSpPr>
            <a:spLocks noGrp="1"/>
          </p:cNvSpPr>
          <p:nvPr>
            <p:ph sz="half" idx="2"/>
          </p:nvPr>
        </p:nvSpPr>
        <p:spPr/>
        <p:txBody>
          <a:bodyPr/>
          <a:lstStyle/>
          <a:p>
            <a:r>
              <a:rPr lang="en-US" dirty="0"/>
              <a:t>Surface Water</a:t>
            </a:r>
          </a:p>
          <a:p>
            <a:r>
              <a:rPr lang="en-US" dirty="0"/>
              <a:t>Saturation of Soils</a:t>
            </a:r>
          </a:p>
          <a:p>
            <a:r>
              <a:rPr lang="en-US" dirty="0"/>
              <a:t>Water Marks</a:t>
            </a:r>
          </a:p>
          <a:p>
            <a:r>
              <a:rPr lang="en-US" dirty="0"/>
              <a:t>Sediment / Drift Deposits</a:t>
            </a:r>
          </a:p>
          <a:p>
            <a:r>
              <a:rPr lang="en-US" dirty="0"/>
              <a:t>Inundation on Aerial Imagery (Google Earth)</a:t>
            </a:r>
          </a:p>
          <a:p>
            <a:r>
              <a:rPr lang="en-US" dirty="0"/>
              <a:t>Oxidized Rhizospheres Along Living Roots</a:t>
            </a:r>
          </a:p>
          <a:p>
            <a:r>
              <a:rPr lang="en-US" dirty="0"/>
              <a:t>Water-Stained Leaves</a:t>
            </a:r>
          </a:p>
          <a:p>
            <a:endParaRPr lang="en-US" dirty="0"/>
          </a:p>
        </p:txBody>
      </p:sp>
      <p:sp>
        <p:nvSpPr>
          <p:cNvPr id="5" name="Text Placeholder 4">
            <a:extLst>
              <a:ext uri="{FF2B5EF4-FFF2-40B4-BE49-F238E27FC236}">
                <a16:creationId xmlns:a16="http://schemas.microsoft.com/office/drawing/2014/main" id="{CEAEDDA9-966F-4F30-BB84-6EF7BEDAF25B}"/>
              </a:ext>
            </a:extLst>
          </p:cNvPr>
          <p:cNvSpPr>
            <a:spLocks noGrp="1"/>
          </p:cNvSpPr>
          <p:nvPr>
            <p:ph type="body" sz="quarter" idx="3"/>
          </p:nvPr>
        </p:nvSpPr>
        <p:spPr/>
        <p:txBody>
          <a:bodyPr/>
          <a:lstStyle/>
          <a:p>
            <a:r>
              <a:rPr lang="en-US" dirty="0"/>
              <a:t>Secondary Indicators</a:t>
            </a:r>
          </a:p>
        </p:txBody>
      </p:sp>
      <p:sp>
        <p:nvSpPr>
          <p:cNvPr id="6" name="Content Placeholder 5">
            <a:extLst>
              <a:ext uri="{FF2B5EF4-FFF2-40B4-BE49-F238E27FC236}">
                <a16:creationId xmlns:a16="http://schemas.microsoft.com/office/drawing/2014/main" id="{2E631229-DB54-4F62-BC6B-0ADE9370A1F0}"/>
              </a:ext>
            </a:extLst>
          </p:cNvPr>
          <p:cNvSpPr>
            <a:spLocks noGrp="1"/>
          </p:cNvSpPr>
          <p:nvPr>
            <p:ph sz="quarter" idx="4"/>
          </p:nvPr>
        </p:nvSpPr>
        <p:spPr/>
        <p:txBody>
          <a:bodyPr/>
          <a:lstStyle/>
          <a:p>
            <a:r>
              <a:rPr lang="en-US" dirty="0"/>
              <a:t>Surface Soil Cracks</a:t>
            </a:r>
          </a:p>
          <a:p>
            <a:r>
              <a:rPr lang="en-US" dirty="0"/>
              <a:t>Moss Trim Lines</a:t>
            </a:r>
          </a:p>
          <a:p>
            <a:r>
              <a:rPr lang="en-US" dirty="0"/>
              <a:t>Crayfish Burrows</a:t>
            </a:r>
          </a:p>
          <a:p>
            <a:r>
              <a:rPr lang="en-US" dirty="0"/>
              <a:t>Saturation on Aerial Imagery</a:t>
            </a:r>
          </a:p>
          <a:p>
            <a:r>
              <a:rPr lang="en-US" dirty="0"/>
              <a:t>Geomorphic Position</a:t>
            </a:r>
          </a:p>
        </p:txBody>
      </p:sp>
    </p:spTree>
    <p:extLst>
      <p:ext uri="{BB962C8B-B14F-4D97-AF65-F5344CB8AC3E}">
        <p14:creationId xmlns:p14="http://schemas.microsoft.com/office/powerpoint/2010/main" val="1299474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B2DF-6E2D-4F37-BA3D-91275D9C4260}"/>
              </a:ext>
            </a:extLst>
          </p:cNvPr>
          <p:cNvSpPr>
            <a:spLocks noGrp="1"/>
          </p:cNvSpPr>
          <p:nvPr>
            <p:ph type="title"/>
          </p:nvPr>
        </p:nvSpPr>
        <p:spPr/>
        <p:txBody>
          <a:bodyPr>
            <a:normAutofit/>
          </a:bodyPr>
          <a:lstStyle/>
          <a:p>
            <a:r>
              <a:rPr lang="en-US" sz="4000" b="1" dirty="0">
                <a:solidFill>
                  <a:srgbClr val="0046AD"/>
                </a:solidFill>
              </a:rPr>
              <a:t>Hydrology Indicator Photos</a:t>
            </a:r>
          </a:p>
        </p:txBody>
      </p:sp>
      <p:pic>
        <p:nvPicPr>
          <p:cNvPr id="5" name="Content Placeholder 4">
            <a:extLst>
              <a:ext uri="{FF2B5EF4-FFF2-40B4-BE49-F238E27FC236}">
                <a16:creationId xmlns:a16="http://schemas.microsoft.com/office/drawing/2014/main" id="{CD44C1FC-02DE-4B59-8900-EF3971A22261}"/>
              </a:ext>
            </a:extLst>
          </p:cNvPr>
          <p:cNvPicPr>
            <a:picLocks noGrp="1" noChangeAspect="1"/>
          </p:cNvPicPr>
          <p:nvPr>
            <p:ph idx="1"/>
          </p:nvPr>
        </p:nvPicPr>
        <p:blipFill>
          <a:blip r:embed="rId2"/>
          <a:stretch>
            <a:fillRect/>
          </a:stretch>
        </p:blipFill>
        <p:spPr>
          <a:xfrm>
            <a:off x="4191000" y="1318418"/>
            <a:ext cx="4286606" cy="4221163"/>
          </a:xfrm>
        </p:spPr>
      </p:pic>
      <p:pic>
        <p:nvPicPr>
          <p:cNvPr id="7" name="Picture 6">
            <a:extLst>
              <a:ext uri="{FF2B5EF4-FFF2-40B4-BE49-F238E27FC236}">
                <a16:creationId xmlns:a16="http://schemas.microsoft.com/office/drawing/2014/main" id="{28E0E4BD-77B4-4720-B013-B4213B76C63E}"/>
              </a:ext>
            </a:extLst>
          </p:cNvPr>
          <p:cNvPicPr>
            <a:picLocks noChangeAspect="1"/>
          </p:cNvPicPr>
          <p:nvPr/>
        </p:nvPicPr>
        <p:blipFill>
          <a:blip r:embed="rId3"/>
          <a:stretch>
            <a:fillRect/>
          </a:stretch>
        </p:blipFill>
        <p:spPr>
          <a:xfrm>
            <a:off x="457200" y="1219200"/>
            <a:ext cx="3628068" cy="4906962"/>
          </a:xfrm>
          <a:prstGeom prst="rect">
            <a:avLst/>
          </a:prstGeom>
        </p:spPr>
      </p:pic>
      <p:sp>
        <p:nvSpPr>
          <p:cNvPr id="8" name="TextBox 7">
            <a:extLst>
              <a:ext uri="{FF2B5EF4-FFF2-40B4-BE49-F238E27FC236}">
                <a16:creationId xmlns:a16="http://schemas.microsoft.com/office/drawing/2014/main" id="{19F4FB84-103A-44D8-8116-2A9223344BA5}"/>
              </a:ext>
            </a:extLst>
          </p:cNvPr>
          <p:cNvSpPr txBox="1"/>
          <p:nvPr/>
        </p:nvSpPr>
        <p:spPr>
          <a:xfrm>
            <a:off x="533400" y="6126162"/>
            <a:ext cx="2895600" cy="369332"/>
          </a:xfrm>
          <a:prstGeom prst="rect">
            <a:avLst/>
          </a:prstGeom>
          <a:noFill/>
        </p:spPr>
        <p:txBody>
          <a:bodyPr wrap="square" rtlCol="0">
            <a:spAutoFit/>
          </a:bodyPr>
          <a:lstStyle/>
          <a:p>
            <a:r>
              <a:rPr lang="en-US" dirty="0"/>
              <a:t>Drift Deposit</a:t>
            </a:r>
          </a:p>
        </p:txBody>
      </p:sp>
      <p:sp>
        <p:nvSpPr>
          <p:cNvPr id="9" name="TextBox 8">
            <a:extLst>
              <a:ext uri="{FF2B5EF4-FFF2-40B4-BE49-F238E27FC236}">
                <a16:creationId xmlns:a16="http://schemas.microsoft.com/office/drawing/2014/main" id="{69AA0B27-5855-4F61-96F5-5C295D24715E}"/>
              </a:ext>
            </a:extLst>
          </p:cNvPr>
          <p:cNvSpPr txBox="1"/>
          <p:nvPr/>
        </p:nvSpPr>
        <p:spPr>
          <a:xfrm>
            <a:off x="4383216" y="5595183"/>
            <a:ext cx="2209800" cy="369332"/>
          </a:xfrm>
          <a:prstGeom prst="rect">
            <a:avLst/>
          </a:prstGeom>
          <a:noFill/>
        </p:spPr>
        <p:txBody>
          <a:bodyPr wrap="square" rtlCol="0">
            <a:spAutoFit/>
          </a:bodyPr>
          <a:lstStyle/>
          <a:p>
            <a:r>
              <a:rPr lang="en-US" dirty="0"/>
              <a:t>Water Marks</a:t>
            </a:r>
          </a:p>
        </p:txBody>
      </p:sp>
      <p:sp>
        <p:nvSpPr>
          <p:cNvPr id="10" name="Rectangle 9">
            <a:extLst>
              <a:ext uri="{FF2B5EF4-FFF2-40B4-BE49-F238E27FC236}">
                <a16:creationId xmlns:a16="http://schemas.microsoft.com/office/drawing/2014/main" id="{22FC98CA-CE94-4436-B5C0-1C08755E0620}"/>
              </a:ext>
            </a:extLst>
          </p:cNvPr>
          <p:cNvSpPr/>
          <p:nvPr/>
        </p:nvSpPr>
        <p:spPr>
          <a:xfrm>
            <a:off x="3124200" y="6172200"/>
            <a:ext cx="3484352" cy="276999"/>
          </a:xfrm>
          <a:prstGeom prst="rect">
            <a:avLst/>
          </a:prstGeom>
        </p:spPr>
        <p:txBody>
          <a:bodyPr wrap="none">
            <a:spAutoFit/>
          </a:bodyPr>
          <a:lstStyle/>
          <a:p>
            <a:pPr lvl="0" fontAlgn="auto">
              <a:spcBef>
                <a:spcPts val="0"/>
              </a:spcBef>
              <a:spcAft>
                <a:spcPts val="0"/>
              </a:spcAft>
            </a:pPr>
            <a:r>
              <a:rPr lang="en-US" sz="1200" i="1" dirty="0">
                <a:solidFill>
                  <a:prstClr val="black"/>
                </a:solidFill>
                <a:latin typeface="Calibri"/>
              </a:rPr>
              <a:t>Photo Credit – United States Army Corps of Engineers</a:t>
            </a:r>
          </a:p>
        </p:txBody>
      </p:sp>
    </p:spTree>
    <p:extLst>
      <p:ext uri="{BB962C8B-B14F-4D97-AF65-F5344CB8AC3E}">
        <p14:creationId xmlns:p14="http://schemas.microsoft.com/office/powerpoint/2010/main" val="3381899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580FC-AC72-480A-9AF5-35BF40D13529}"/>
              </a:ext>
            </a:extLst>
          </p:cNvPr>
          <p:cNvSpPr>
            <a:spLocks noGrp="1"/>
          </p:cNvSpPr>
          <p:nvPr>
            <p:ph type="title"/>
          </p:nvPr>
        </p:nvSpPr>
        <p:spPr/>
        <p:txBody>
          <a:bodyPr>
            <a:normAutofit/>
          </a:bodyPr>
          <a:lstStyle/>
          <a:p>
            <a:r>
              <a:rPr lang="en-US" sz="4000" b="1" dirty="0">
                <a:solidFill>
                  <a:srgbClr val="0046AD"/>
                </a:solidFill>
              </a:rPr>
              <a:t>Hydrology Indicator Photos</a:t>
            </a:r>
          </a:p>
        </p:txBody>
      </p:sp>
      <p:pic>
        <p:nvPicPr>
          <p:cNvPr id="5" name="Content Placeholder 4">
            <a:extLst>
              <a:ext uri="{FF2B5EF4-FFF2-40B4-BE49-F238E27FC236}">
                <a16:creationId xmlns:a16="http://schemas.microsoft.com/office/drawing/2014/main" id="{437D2783-38B8-4EE8-BDDC-D4268CEE02E6}"/>
              </a:ext>
            </a:extLst>
          </p:cNvPr>
          <p:cNvPicPr>
            <a:picLocks noGrp="1" noChangeAspect="1"/>
          </p:cNvPicPr>
          <p:nvPr>
            <p:ph idx="1"/>
          </p:nvPr>
        </p:nvPicPr>
        <p:blipFill>
          <a:blip r:embed="rId2"/>
          <a:stretch>
            <a:fillRect/>
          </a:stretch>
        </p:blipFill>
        <p:spPr>
          <a:xfrm>
            <a:off x="4350389" y="1143000"/>
            <a:ext cx="4336411" cy="4327525"/>
          </a:xfrm>
        </p:spPr>
      </p:pic>
      <p:pic>
        <p:nvPicPr>
          <p:cNvPr id="7" name="Picture 6">
            <a:extLst>
              <a:ext uri="{FF2B5EF4-FFF2-40B4-BE49-F238E27FC236}">
                <a16:creationId xmlns:a16="http://schemas.microsoft.com/office/drawing/2014/main" id="{E6911D85-4B94-4FDF-B7BA-0B5D90CFC77D}"/>
              </a:ext>
            </a:extLst>
          </p:cNvPr>
          <p:cNvPicPr>
            <a:picLocks noChangeAspect="1"/>
          </p:cNvPicPr>
          <p:nvPr/>
        </p:nvPicPr>
        <p:blipFill>
          <a:blip r:embed="rId3"/>
          <a:stretch>
            <a:fillRect/>
          </a:stretch>
        </p:blipFill>
        <p:spPr>
          <a:xfrm>
            <a:off x="449062" y="1295400"/>
            <a:ext cx="3823083" cy="3886200"/>
          </a:xfrm>
          <a:prstGeom prst="rect">
            <a:avLst/>
          </a:prstGeom>
        </p:spPr>
      </p:pic>
      <p:sp>
        <p:nvSpPr>
          <p:cNvPr id="8" name="Rectangle 7">
            <a:extLst>
              <a:ext uri="{FF2B5EF4-FFF2-40B4-BE49-F238E27FC236}">
                <a16:creationId xmlns:a16="http://schemas.microsoft.com/office/drawing/2014/main" id="{99CA9E41-E3A6-4E75-96C4-BDCC7641CC74}"/>
              </a:ext>
            </a:extLst>
          </p:cNvPr>
          <p:cNvSpPr/>
          <p:nvPr/>
        </p:nvSpPr>
        <p:spPr>
          <a:xfrm>
            <a:off x="3124200" y="6172200"/>
            <a:ext cx="3484352" cy="276999"/>
          </a:xfrm>
          <a:prstGeom prst="rect">
            <a:avLst/>
          </a:prstGeom>
        </p:spPr>
        <p:txBody>
          <a:bodyPr wrap="none">
            <a:spAutoFit/>
          </a:bodyPr>
          <a:lstStyle/>
          <a:p>
            <a:pPr lvl="0" fontAlgn="auto">
              <a:spcBef>
                <a:spcPts val="0"/>
              </a:spcBef>
              <a:spcAft>
                <a:spcPts val="0"/>
              </a:spcAft>
            </a:pPr>
            <a:r>
              <a:rPr lang="en-US" sz="1200" i="1" dirty="0">
                <a:solidFill>
                  <a:prstClr val="black"/>
                </a:solidFill>
                <a:latin typeface="Calibri"/>
              </a:rPr>
              <a:t>Photo Credit – United States Army Corps of Engineers</a:t>
            </a:r>
          </a:p>
        </p:txBody>
      </p:sp>
      <p:sp>
        <p:nvSpPr>
          <p:cNvPr id="9" name="TextBox 8">
            <a:extLst>
              <a:ext uri="{FF2B5EF4-FFF2-40B4-BE49-F238E27FC236}">
                <a16:creationId xmlns:a16="http://schemas.microsoft.com/office/drawing/2014/main" id="{83717B02-10AB-4894-AD43-4646B2A5853C}"/>
              </a:ext>
            </a:extLst>
          </p:cNvPr>
          <p:cNvSpPr txBox="1"/>
          <p:nvPr/>
        </p:nvSpPr>
        <p:spPr>
          <a:xfrm>
            <a:off x="415031" y="5195487"/>
            <a:ext cx="1752600" cy="369332"/>
          </a:xfrm>
          <a:prstGeom prst="rect">
            <a:avLst/>
          </a:prstGeom>
          <a:noFill/>
        </p:spPr>
        <p:txBody>
          <a:bodyPr wrap="square" rtlCol="0">
            <a:spAutoFit/>
          </a:bodyPr>
          <a:lstStyle/>
          <a:p>
            <a:r>
              <a:rPr lang="en-US" dirty="0"/>
              <a:t>Moss Trim Line</a:t>
            </a:r>
          </a:p>
        </p:txBody>
      </p:sp>
      <p:sp>
        <p:nvSpPr>
          <p:cNvPr id="10" name="TextBox 9">
            <a:extLst>
              <a:ext uri="{FF2B5EF4-FFF2-40B4-BE49-F238E27FC236}">
                <a16:creationId xmlns:a16="http://schemas.microsoft.com/office/drawing/2014/main" id="{C90F5337-9CDE-4792-9FD4-09EF0C39C772}"/>
              </a:ext>
            </a:extLst>
          </p:cNvPr>
          <p:cNvSpPr txBox="1"/>
          <p:nvPr/>
        </p:nvSpPr>
        <p:spPr>
          <a:xfrm>
            <a:off x="4374803" y="5474483"/>
            <a:ext cx="2233749" cy="369332"/>
          </a:xfrm>
          <a:prstGeom prst="rect">
            <a:avLst/>
          </a:prstGeom>
          <a:noFill/>
        </p:spPr>
        <p:txBody>
          <a:bodyPr wrap="square" rtlCol="0">
            <a:spAutoFit/>
          </a:bodyPr>
          <a:lstStyle/>
          <a:p>
            <a:r>
              <a:rPr lang="en-US" dirty="0"/>
              <a:t>Water-Stained Leaves</a:t>
            </a:r>
          </a:p>
        </p:txBody>
      </p:sp>
    </p:spTree>
    <p:extLst>
      <p:ext uri="{BB962C8B-B14F-4D97-AF65-F5344CB8AC3E}">
        <p14:creationId xmlns:p14="http://schemas.microsoft.com/office/powerpoint/2010/main" val="2644411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1335A-E557-46B8-878A-92FFCA2BD065}"/>
              </a:ext>
            </a:extLst>
          </p:cNvPr>
          <p:cNvSpPr>
            <a:spLocks noGrp="1"/>
          </p:cNvSpPr>
          <p:nvPr>
            <p:ph type="title"/>
          </p:nvPr>
        </p:nvSpPr>
        <p:spPr/>
        <p:txBody>
          <a:bodyPr>
            <a:normAutofit/>
          </a:bodyPr>
          <a:lstStyle/>
          <a:p>
            <a:r>
              <a:rPr lang="en-US" sz="4000" b="1" dirty="0">
                <a:solidFill>
                  <a:srgbClr val="0046AD"/>
                </a:solidFill>
              </a:rPr>
              <a:t>Hydrology Indicator Photos</a:t>
            </a:r>
          </a:p>
        </p:txBody>
      </p:sp>
      <p:pic>
        <p:nvPicPr>
          <p:cNvPr id="5" name="Content Placeholder 4">
            <a:extLst>
              <a:ext uri="{FF2B5EF4-FFF2-40B4-BE49-F238E27FC236}">
                <a16:creationId xmlns:a16="http://schemas.microsoft.com/office/drawing/2014/main" id="{5DCFAD63-A3BF-4573-91FE-1FB9506A499E}"/>
              </a:ext>
            </a:extLst>
          </p:cNvPr>
          <p:cNvPicPr>
            <a:picLocks noGrp="1" noChangeAspect="1"/>
          </p:cNvPicPr>
          <p:nvPr>
            <p:ph idx="1"/>
          </p:nvPr>
        </p:nvPicPr>
        <p:blipFill>
          <a:blip r:embed="rId2"/>
          <a:stretch>
            <a:fillRect/>
          </a:stretch>
        </p:blipFill>
        <p:spPr>
          <a:xfrm>
            <a:off x="1219200" y="1166018"/>
            <a:ext cx="6580995" cy="4525963"/>
          </a:xfrm>
        </p:spPr>
      </p:pic>
      <p:sp>
        <p:nvSpPr>
          <p:cNvPr id="6" name="TextBox 5">
            <a:extLst>
              <a:ext uri="{FF2B5EF4-FFF2-40B4-BE49-F238E27FC236}">
                <a16:creationId xmlns:a16="http://schemas.microsoft.com/office/drawing/2014/main" id="{B937FFEE-C85C-4328-AA4B-238F6170405A}"/>
              </a:ext>
            </a:extLst>
          </p:cNvPr>
          <p:cNvSpPr txBox="1"/>
          <p:nvPr/>
        </p:nvSpPr>
        <p:spPr>
          <a:xfrm>
            <a:off x="1295400" y="5791200"/>
            <a:ext cx="4419600" cy="369332"/>
          </a:xfrm>
          <a:prstGeom prst="rect">
            <a:avLst/>
          </a:prstGeom>
          <a:noFill/>
        </p:spPr>
        <p:txBody>
          <a:bodyPr wrap="square" rtlCol="0">
            <a:spAutoFit/>
          </a:bodyPr>
          <a:lstStyle/>
          <a:p>
            <a:r>
              <a:rPr lang="en-US" dirty="0"/>
              <a:t>Inundation and Saturation on Aerial Imagery</a:t>
            </a:r>
          </a:p>
        </p:txBody>
      </p:sp>
    </p:spTree>
    <p:extLst>
      <p:ext uri="{BB962C8B-B14F-4D97-AF65-F5344CB8AC3E}">
        <p14:creationId xmlns:p14="http://schemas.microsoft.com/office/powerpoint/2010/main" val="2720085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0046AD"/>
                </a:solidFill>
                <a:cs typeface="Arial" panose="020B0604020202020204" pitchFamily="34" charset="0"/>
              </a:rPr>
              <a:t>Overview</a:t>
            </a:r>
          </a:p>
        </p:txBody>
      </p:sp>
      <p:sp>
        <p:nvSpPr>
          <p:cNvPr id="3" name="Content Placeholder 2"/>
          <p:cNvSpPr>
            <a:spLocks noGrp="1"/>
          </p:cNvSpPr>
          <p:nvPr>
            <p:ph idx="1"/>
          </p:nvPr>
        </p:nvSpPr>
        <p:spPr/>
        <p:txBody>
          <a:bodyPr>
            <a:normAutofit/>
          </a:bodyPr>
          <a:lstStyle/>
          <a:p>
            <a:r>
              <a:rPr lang="en-US" dirty="0"/>
              <a:t>Applicable Rules and Laws</a:t>
            </a:r>
          </a:p>
          <a:p>
            <a:r>
              <a:rPr lang="en-US" dirty="0"/>
              <a:t>Wetland and Stream Identification</a:t>
            </a:r>
          </a:p>
          <a:p>
            <a:r>
              <a:rPr lang="en-US" dirty="0"/>
              <a:t>Permitting Process</a:t>
            </a:r>
          </a:p>
          <a:p>
            <a:r>
              <a:rPr lang="en-US" dirty="0"/>
              <a:t>Associated Costs</a:t>
            </a:r>
          </a:p>
          <a:p>
            <a:r>
              <a:rPr lang="en-US" dirty="0"/>
              <a:t>Potential Opportunities</a:t>
            </a:r>
          </a:p>
        </p:txBody>
      </p:sp>
    </p:spTree>
    <p:extLst>
      <p:ext uri="{BB962C8B-B14F-4D97-AF65-F5344CB8AC3E}">
        <p14:creationId xmlns:p14="http://schemas.microsoft.com/office/powerpoint/2010/main" val="1486652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DCE07-1048-4DD9-91D5-E220BF5F8C5A}"/>
              </a:ext>
            </a:extLst>
          </p:cNvPr>
          <p:cNvSpPr>
            <a:spLocks noGrp="1"/>
          </p:cNvSpPr>
          <p:nvPr>
            <p:ph type="title"/>
          </p:nvPr>
        </p:nvSpPr>
        <p:spPr/>
        <p:txBody>
          <a:bodyPr>
            <a:normAutofit/>
          </a:bodyPr>
          <a:lstStyle/>
          <a:p>
            <a:r>
              <a:rPr lang="en-US" sz="4000" b="1" dirty="0">
                <a:solidFill>
                  <a:srgbClr val="0046AD"/>
                </a:solidFill>
              </a:rPr>
              <a:t>Hydrophytic Vegetation</a:t>
            </a:r>
          </a:p>
        </p:txBody>
      </p:sp>
      <p:sp>
        <p:nvSpPr>
          <p:cNvPr id="3" name="Content Placeholder 2">
            <a:extLst>
              <a:ext uri="{FF2B5EF4-FFF2-40B4-BE49-F238E27FC236}">
                <a16:creationId xmlns:a16="http://schemas.microsoft.com/office/drawing/2014/main" id="{BD456296-4932-4DE6-ACFD-90CB8C5B5DB6}"/>
              </a:ext>
            </a:extLst>
          </p:cNvPr>
          <p:cNvSpPr>
            <a:spLocks noGrp="1"/>
          </p:cNvSpPr>
          <p:nvPr>
            <p:ph idx="1"/>
          </p:nvPr>
        </p:nvSpPr>
        <p:spPr/>
        <p:txBody>
          <a:bodyPr>
            <a:normAutofit fontScale="92500" lnSpcReduction="10000"/>
          </a:bodyPr>
          <a:lstStyle/>
          <a:p>
            <a:r>
              <a:rPr lang="en-US" dirty="0"/>
              <a:t>Plant community is dominated by species that require or can tolerate prolonged inundation or soil saturation during the growing season</a:t>
            </a:r>
          </a:p>
          <a:p>
            <a:pPr marL="0" indent="0">
              <a:buNone/>
            </a:pPr>
            <a:endParaRPr lang="en-US" dirty="0"/>
          </a:p>
          <a:p>
            <a:r>
              <a:rPr lang="en-US" dirty="0"/>
              <a:t>Wetland Indicator Status</a:t>
            </a:r>
          </a:p>
          <a:p>
            <a:pPr lvl="1"/>
            <a:r>
              <a:rPr lang="en-US" dirty="0"/>
              <a:t>Obligate (&gt;99% probability)</a:t>
            </a:r>
          </a:p>
          <a:p>
            <a:pPr lvl="1"/>
            <a:r>
              <a:rPr lang="en-US" dirty="0"/>
              <a:t>Facultative Wetland (67%-99%)</a:t>
            </a:r>
          </a:p>
          <a:p>
            <a:pPr lvl="1"/>
            <a:r>
              <a:rPr lang="en-US" dirty="0"/>
              <a:t>Facultative (34%-66%)</a:t>
            </a:r>
          </a:p>
          <a:p>
            <a:pPr lvl="1"/>
            <a:r>
              <a:rPr lang="en-US" dirty="0"/>
              <a:t>Facultative Upland (1%-33%)</a:t>
            </a:r>
          </a:p>
          <a:p>
            <a:pPr lvl="1"/>
            <a:r>
              <a:rPr lang="en-US" dirty="0"/>
              <a:t>Upland (&lt;1%)</a:t>
            </a:r>
          </a:p>
          <a:p>
            <a:pPr lvl="1"/>
            <a:endParaRPr lang="en-US" dirty="0"/>
          </a:p>
        </p:txBody>
      </p:sp>
    </p:spTree>
    <p:extLst>
      <p:ext uri="{BB962C8B-B14F-4D97-AF65-F5344CB8AC3E}">
        <p14:creationId xmlns:p14="http://schemas.microsoft.com/office/powerpoint/2010/main" val="1295568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B3D34-3DD5-4AA3-B68F-D1DE55400C09}"/>
              </a:ext>
            </a:extLst>
          </p:cNvPr>
          <p:cNvSpPr>
            <a:spLocks noGrp="1"/>
          </p:cNvSpPr>
          <p:nvPr>
            <p:ph type="title"/>
          </p:nvPr>
        </p:nvSpPr>
        <p:spPr/>
        <p:txBody>
          <a:bodyPr>
            <a:normAutofit/>
          </a:bodyPr>
          <a:lstStyle/>
          <a:p>
            <a:r>
              <a:rPr lang="en-US" sz="4000" b="1" dirty="0">
                <a:solidFill>
                  <a:srgbClr val="0046AD"/>
                </a:solidFill>
              </a:rPr>
              <a:t>Common Wetland Plants</a:t>
            </a:r>
          </a:p>
        </p:txBody>
      </p:sp>
      <p:pic>
        <p:nvPicPr>
          <p:cNvPr id="5" name="Picture 4">
            <a:extLst>
              <a:ext uri="{FF2B5EF4-FFF2-40B4-BE49-F238E27FC236}">
                <a16:creationId xmlns:a16="http://schemas.microsoft.com/office/drawing/2014/main" id="{7C7BF9BE-CD4A-4596-BD0D-FB29BACE1E4D}"/>
              </a:ext>
            </a:extLst>
          </p:cNvPr>
          <p:cNvPicPr>
            <a:picLocks noChangeAspect="1"/>
          </p:cNvPicPr>
          <p:nvPr/>
        </p:nvPicPr>
        <p:blipFill>
          <a:blip r:embed="rId2"/>
          <a:stretch>
            <a:fillRect/>
          </a:stretch>
        </p:blipFill>
        <p:spPr>
          <a:xfrm>
            <a:off x="381000" y="1600200"/>
            <a:ext cx="3378777" cy="2880852"/>
          </a:xfrm>
          <a:prstGeom prst="rect">
            <a:avLst/>
          </a:prstGeom>
        </p:spPr>
      </p:pic>
      <p:sp>
        <p:nvSpPr>
          <p:cNvPr id="6" name="TextBox 5">
            <a:extLst>
              <a:ext uri="{FF2B5EF4-FFF2-40B4-BE49-F238E27FC236}">
                <a16:creationId xmlns:a16="http://schemas.microsoft.com/office/drawing/2014/main" id="{B345088B-CED4-4AE4-B5E9-2EF7D3986CFA}"/>
              </a:ext>
            </a:extLst>
          </p:cNvPr>
          <p:cNvSpPr txBox="1"/>
          <p:nvPr/>
        </p:nvSpPr>
        <p:spPr>
          <a:xfrm>
            <a:off x="381000" y="4572000"/>
            <a:ext cx="3657600" cy="381000"/>
          </a:xfrm>
          <a:prstGeom prst="rect">
            <a:avLst/>
          </a:prstGeom>
          <a:noFill/>
        </p:spPr>
        <p:txBody>
          <a:bodyPr wrap="square" rtlCol="0">
            <a:spAutoFit/>
          </a:bodyPr>
          <a:lstStyle/>
          <a:p>
            <a:r>
              <a:rPr lang="en-US" i="1" dirty="0" err="1"/>
              <a:t>Carex</a:t>
            </a:r>
            <a:r>
              <a:rPr lang="en-US" i="1" dirty="0"/>
              <a:t> </a:t>
            </a:r>
            <a:r>
              <a:rPr lang="en-US" i="1" dirty="0" err="1"/>
              <a:t>frankii</a:t>
            </a:r>
            <a:r>
              <a:rPr lang="en-US" i="1" dirty="0"/>
              <a:t> </a:t>
            </a:r>
            <a:r>
              <a:rPr lang="en-US" dirty="0"/>
              <a:t>(Frank’s Sedge)</a:t>
            </a:r>
          </a:p>
        </p:txBody>
      </p:sp>
      <p:pic>
        <p:nvPicPr>
          <p:cNvPr id="8" name="Picture 7">
            <a:extLst>
              <a:ext uri="{FF2B5EF4-FFF2-40B4-BE49-F238E27FC236}">
                <a16:creationId xmlns:a16="http://schemas.microsoft.com/office/drawing/2014/main" id="{F781D2A4-1037-4C13-B1DD-6E2A38899AA0}"/>
              </a:ext>
            </a:extLst>
          </p:cNvPr>
          <p:cNvPicPr>
            <a:picLocks noChangeAspect="1"/>
          </p:cNvPicPr>
          <p:nvPr/>
        </p:nvPicPr>
        <p:blipFill>
          <a:blip r:embed="rId3"/>
          <a:stretch>
            <a:fillRect/>
          </a:stretch>
        </p:blipFill>
        <p:spPr>
          <a:xfrm>
            <a:off x="3794548" y="1442014"/>
            <a:ext cx="2045110" cy="3077497"/>
          </a:xfrm>
          <a:prstGeom prst="rect">
            <a:avLst/>
          </a:prstGeom>
        </p:spPr>
      </p:pic>
      <p:sp>
        <p:nvSpPr>
          <p:cNvPr id="9" name="TextBox 8">
            <a:extLst>
              <a:ext uri="{FF2B5EF4-FFF2-40B4-BE49-F238E27FC236}">
                <a16:creationId xmlns:a16="http://schemas.microsoft.com/office/drawing/2014/main" id="{57B1C1F1-ACD7-4C37-BB16-F384E10C5373}"/>
              </a:ext>
            </a:extLst>
          </p:cNvPr>
          <p:cNvSpPr txBox="1"/>
          <p:nvPr/>
        </p:nvSpPr>
        <p:spPr>
          <a:xfrm>
            <a:off x="3581400" y="4572000"/>
            <a:ext cx="2438400" cy="646331"/>
          </a:xfrm>
          <a:prstGeom prst="rect">
            <a:avLst/>
          </a:prstGeom>
          <a:noFill/>
        </p:spPr>
        <p:txBody>
          <a:bodyPr wrap="square" rtlCol="0">
            <a:spAutoFit/>
          </a:bodyPr>
          <a:lstStyle/>
          <a:p>
            <a:pPr algn="ctr"/>
            <a:r>
              <a:rPr lang="en-US" i="1" dirty="0" err="1"/>
              <a:t>Carex</a:t>
            </a:r>
            <a:r>
              <a:rPr lang="en-US" i="1" dirty="0"/>
              <a:t> </a:t>
            </a:r>
            <a:r>
              <a:rPr lang="en-US" i="1" dirty="0" err="1"/>
              <a:t>grayi</a:t>
            </a:r>
            <a:r>
              <a:rPr lang="en-US" dirty="0"/>
              <a:t> </a:t>
            </a:r>
          </a:p>
          <a:p>
            <a:pPr algn="ctr"/>
            <a:r>
              <a:rPr lang="en-US" dirty="0"/>
              <a:t>(Gray’s Sedge)</a:t>
            </a:r>
          </a:p>
        </p:txBody>
      </p:sp>
      <p:pic>
        <p:nvPicPr>
          <p:cNvPr id="11" name="Picture 10">
            <a:extLst>
              <a:ext uri="{FF2B5EF4-FFF2-40B4-BE49-F238E27FC236}">
                <a16:creationId xmlns:a16="http://schemas.microsoft.com/office/drawing/2014/main" id="{8C6D0908-D5CA-4E52-A89B-1CC1447FDE39}"/>
              </a:ext>
            </a:extLst>
          </p:cNvPr>
          <p:cNvPicPr>
            <a:picLocks noChangeAspect="1"/>
          </p:cNvPicPr>
          <p:nvPr/>
        </p:nvPicPr>
        <p:blipFill>
          <a:blip r:embed="rId4"/>
          <a:stretch>
            <a:fillRect/>
          </a:stretch>
        </p:blipFill>
        <p:spPr>
          <a:xfrm>
            <a:off x="6418667" y="1077962"/>
            <a:ext cx="1640665" cy="3498477"/>
          </a:xfrm>
          <a:prstGeom prst="rect">
            <a:avLst/>
          </a:prstGeom>
        </p:spPr>
      </p:pic>
      <p:sp>
        <p:nvSpPr>
          <p:cNvPr id="12" name="TextBox 11">
            <a:extLst>
              <a:ext uri="{FF2B5EF4-FFF2-40B4-BE49-F238E27FC236}">
                <a16:creationId xmlns:a16="http://schemas.microsoft.com/office/drawing/2014/main" id="{756159C0-F191-45F7-9188-5EA95B6F91AF}"/>
              </a:ext>
            </a:extLst>
          </p:cNvPr>
          <p:cNvSpPr txBox="1"/>
          <p:nvPr/>
        </p:nvSpPr>
        <p:spPr>
          <a:xfrm>
            <a:off x="6418666" y="4519511"/>
            <a:ext cx="1640665" cy="923330"/>
          </a:xfrm>
          <a:prstGeom prst="rect">
            <a:avLst/>
          </a:prstGeom>
          <a:noFill/>
        </p:spPr>
        <p:txBody>
          <a:bodyPr wrap="square" rtlCol="0">
            <a:spAutoFit/>
          </a:bodyPr>
          <a:lstStyle/>
          <a:p>
            <a:pPr algn="ctr"/>
            <a:r>
              <a:rPr lang="en-US" dirty="0" err="1"/>
              <a:t>Carex</a:t>
            </a:r>
            <a:r>
              <a:rPr lang="en-US" dirty="0"/>
              <a:t> </a:t>
            </a:r>
            <a:r>
              <a:rPr lang="en-US" dirty="0" err="1"/>
              <a:t>vulpinoidea</a:t>
            </a:r>
            <a:endParaRPr lang="en-US" dirty="0"/>
          </a:p>
          <a:p>
            <a:pPr algn="ctr"/>
            <a:r>
              <a:rPr lang="en-US" dirty="0"/>
              <a:t>(Fox Sedge)</a:t>
            </a:r>
          </a:p>
        </p:txBody>
      </p:sp>
    </p:spTree>
    <p:extLst>
      <p:ext uri="{BB962C8B-B14F-4D97-AF65-F5344CB8AC3E}">
        <p14:creationId xmlns:p14="http://schemas.microsoft.com/office/powerpoint/2010/main" val="1354506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B3D34-3DD5-4AA3-B68F-D1DE55400C09}"/>
              </a:ext>
            </a:extLst>
          </p:cNvPr>
          <p:cNvSpPr>
            <a:spLocks noGrp="1"/>
          </p:cNvSpPr>
          <p:nvPr>
            <p:ph type="title"/>
          </p:nvPr>
        </p:nvSpPr>
        <p:spPr/>
        <p:txBody>
          <a:bodyPr>
            <a:normAutofit/>
          </a:bodyPr>
          <a:lstStyle/>
          <a:p>
            <a:r>
              <a:rPr lang="en-US" sz="4000" b="1" dirty="0">
                <a:solidFill>
                  <a:srgbClr val="0046AD"/>
                </a:solidFill>
              </a:rPr>
              <a:t>Common Wetland Plants</a:t>
            </a:r>
          </a:p>
        </p:txBody>
      </p:sp>
      <p:pic>
        <p:nvPicPr>
          <p:cNvPr id="15" name="Picture 14">
            <a:extLst>
              <a:ext uri="{FF2B5EF4-FFF2-40B4-BE49-F238E27FC236}">
                <a16:creationId xmlns:a16="http://schemas.microsoft.com/office/drawing/2014/main" id="{68F8CD71-4F60-463D-9ED6-98550E212121}"/>
              </a:ext>
            </a:extLst>
          </p:cNvPr>
          <p:cNvPicPr>
            <a:picLocks noChangeAspect="1"/>
          </p:cNvPicPr>
          <p:nvPr/>
        </p:nvPicPr>
        <p:blipFill>
          <a:blip r:embed="rId2"/>
          <a:stretch>
            <a:fillRect/>
          </a:stretch>
        </p:blipFill>
        <p:spPr>
          <a:xfrm>
            <a:off x="350720" y="2272720"/>
            <a:ext cx="3005039" cy="2281952"/>
          </a:xfrm>
          <a:prstGeom prst="rect">
            <a:avLst/>
          </a:prstGeom>
        </p:spPr>
      </p:pic>
      <p:sp>
        <p:nvSpPr>
          <p:cNvPr id="16" name="TextBox 15">
            <a:extLst>
              <a:ext uri="{FF2B5EF4-FFF2-40B4-BE49-F238E27FC236}">
                <a16:creationId xmlns:a16="http://schemas.microsoft.com/office/drawing/2014/main" id="{3374E881-4EE0-4B7F-A67E-D5BCE77D06E9}"/>
              </a:ext>
            </a:extLst>
          </p:cNvPr>
          <p:cNvSpPr txBox="1"/>
          <p:nvPr/>
        </p:nvSpPr>
        <p:spPr>
          <a:xfrm>
            <a:off x="228600" y="4644152"/>
            <a:ext cx="3124200" cy="646331"/>
          </a:xfrm>
          <a:prstGeom prst="rect">
            <a:avLst/>
          </a:prstGeom>
          <a:noFill/>
        </p:spPr>
        <p:txBody>
          <a:bodyPr wrap="square" rtlCol="0">
            <a:spAutoFit/>
          </a:bodyPr>
          <a:lstStyle/>
          <a:p>
            <a:pPr algn="ctr"/>
            <a:r>
              <a:rPr lang="en-US" i="1" dirty="0"/>
              <a:t>Phalaris </a:t>
            </a:r>
            <a:r>
              <a:rPr lang="en-US" i="1" dirty="0" err="1"/>
              <a:t>arundinacea</a:t>
            </a:r>
            <a:r>
              <a:rPr lang="en-US" i="1" dirty="0"/>
              <a:t> </a:t>
            </a:r>
            <a:r>
              <a:rPr lang="en-US" dirty="0"/>
              <a:t>(Reed </a:t>
            </a:r>
            <a:r>
              <a:rPr lang="en-US" dirty="0" err="1"/>
              <a:t>Canarygrass</a:t>
            </a:r>
            <a:r>
              <a:rPr lang="en-US" dirty="0"/>
              <a:t>)</a:t>
            </a:r>
          </a:p>
        </p:txBody>
      </p:sp>
      <p:pic>
        <p:nvPicPr>
          <p:cNvPr id="18" name="Picture 17">
            <a:extLst>
              <a:ext uri="{FF2B5EF4-FFF2-40B4-BE49-F238E27FC236}">
                <a16:creationId xmlns:a16="http://schemas.microsoft.com/office/drawing/2014/main" id="{15FF72F2-3E54-47F9-9F61-DCCF1772BC11}"/>
              </a:ext>
            </a:extLst>
          </p:cNvPr>
          <p:cNvPicPr>
            <a:picLocks noChangeAspect="1"/>
          </p:cNvPicPr>
          <p:nvPr/>
        </p:nvPicPr>
        <p:blipFill>
          <a:blip r:embed="rId3"/>
          <a:stretch>
            <a:fillRect/>
          </a:stretch>
        </p:blipFill>
        <p:spPr>
          <a:xfrm>
            <a:off x="3435814" y="3492745"/>
            <a:ext cx="3128567" cy="2318820"/>
          </a:xfrm>
          <a:prstGeom prst="rect">
            <a:avLst/>
          </a:prstGeom>
        </p:spPr>
      </p:pic>
      <p:pic>
        <p:nvPicPr>
          <p:cNvPr id="20" name="Picture 19">
            <a:extLst>
              <a:ext uri="{FF2B5EF4-FFF2-40B4-BE49-F238E27FC236}">
                <a16:creationId xmlns:a16="http://schemas.microsoft.com/office/drawing/2014/main" id="{AFC35B30-7639-48AE-AEF2-58652385DB09}"/>
              </a:ext>
            </a:extLst>
          </p:cNvPr>
          <p:cNvPicPr>
            <a:picLocks noChangeAspect="1"/>
          </p:cNvPicPr>
          <p:nvPr/>
        </p:nvPicPr>
        <p:blipFill rotWithShape="1">
          <a:blip r:embed="rId4"/>
          <a:srcRect b="23916"/>
          <a:stretch/>
        </p:blipFill>
        <p:spPr>
          <a:xfrm>
            <a:off x="3435814" y="1046435"/>
            <a:ext cx="2771740" cy="2430304"/>
          </a:xfrm>
          <a:prstGeom prst="rect">
            <a:avLst/>
          </a:prstGeom>
        </p:spPr>
      </p:pic>
      <p:sp>
        <p:nvSpPr>
          <p:cNvPr id="21" name="TextBox 20">
            <a:extLst>
              <a:ext uri="{FF2B5EF4-FFF2-40B4-BE49-F238E27FC236}">
                <a16:creationId xmlns:a16="http://schemas.microsoft.com/office/drawing/2014/main" id="{1D22ABDE-CA78-438F-BE51-5A64A3EACB23}"/>
              </a:ext>
            </a:extLst>
          </p:cNvPr>
          <p:cNvSpPr txBox="1"/>
          <p:nvPr/>
        </p:nvSpPr>
        <p:spPr>
          <a:xfrm>
            <a:off x="3226413" y="5874337"/>
            <a:ext cx="3657600" cy="369332"/>
          </a:xfrm>
          <a:prstGeom prst="rect">
            <a:avLst/>
          </a:prstGeom>
          <a:noFill/>
        </p:spPr>
        <p:txBody>
          <a:bodyPr wrap="square" rtlCol="0">
            <a:spAutoFit/>
          </a:bodyPr>
          <a:lstStyle/>
          <a:p>
            <a:r>
              <a:rPr lang="en-US" i="1" dirty="0"/>
              <a:t>Phragmites australis </a:t>
            </a:r>
            <a:r>
              <a:rPr lang="en-US" dirty="0"/>
              <a:t>(Common Reed)</a:t>
            </a:r>
          </a:p>
        </p:txBody>
      </p:sp>
      <p:pic>
        <p:nvPicPr>
          <p:cNvPr id="22" name="Picture 4" descr="G:\401&amp; IWP\ORAM verification\TBG\TBG 9_6_12\Toledo Botanical Gardens 137.jpg">
            <a:extLst>
              <a:ext uri="{FF2B5EF4-FFF2-40B4-BE49-F238E27FC236}">
                <a16:creationId xmlns:a16="http://schemas.microsoft.com/office/drawing/2014/main" id="{0F54A929-AAC0-4DD0-89BA-195549CD23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9191" y="1295400"/>
            <a:ext cx="2540557" cy="19054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841DA66-CB5A-496B-B699-B763CE0F4B6B}"/>
              </a:ext>
            </a:extLst>
          </p:cNvPr>
          <p:cNvSpPr txBox="1"/>
          <p:nvPr/>
        </p:nvSpPr>
        <p:spPr>
          <a:xfrm>
            <a:off x="6644436" y="3276600"/>
            <a:ext cx="2175312" cy="923330"/>
          </a:xfrm>
          <a:prstGeom prst="rect">
            <a:avLst/>
          </a:prstGeom>
          <a:noFill/>
        </p:spPr>
        <p:txBody>
          <a:bodyPr wrap="square" rtlCol="0">
            <a:spAutoFit/>
          </a:bodyPr>
          <a:lstStyle/>
          <a:p>
            <a:pPr algn="ctr"/>
            <a:r>
              <a:rPr lang="en-US" i="1" dirty="0"/>
              <a:t>Typha angustifolia</a:t>
            </a:r>
          </a:p>
          <a:p>
            <a:pPr algn="ctr"/>
            <a:r>
              <a:rPr lang="en-US" dirty="0"/>
              <a:t>(Narrow-Leaved Cattail)</a:t>
            </a:r>
          </a:p>
        </p:txBody>
      </p:sp>
    </p:spTree>
    <p:extLst>
      <p:ext uri="{BB962C8B-B14F-4D97-AF65-F5344CB8AC3E}">
        <p14:creationId xmlns:p14="http://schemas.microsoft.com/office/powerpoint/2010/main" val="869966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993E-6A91-4025-94FC-4F174248AA6C}"/>
              </a:ext>
            </a:extLst>
          </p:cNvPr>
          <p:cNvSpPr>
            <a:spLocks noGrp="1"/>
          </p:cNvSpPr>
          <p:nvPr>
            <p:ph type="title"/>
          </p:nvPr>
        </p:nvSpPr>
        <p:spPr/>
        <p:txBody>
          <a:bodyPr/>
          <a:lstStyle/>
          <a:p>
            <a:r>
              <a:rPr lang="en-US" sz="4000" b="1" dirty="0">
                <a:solidFill>
                  <a:srgbClr val="0046AD"/>
                </a:solidFill>
              </a:rPr>
              <a:t>Categories of Wetlands in Ohio</a:t>
            </a:r>
          </a:p>
        </p:txBody>
      </p:sp>
      <p:sp>
        <p:nvSpPr>
          <p:cNvPr id="3" name="Content Placeholder 2">
            <a:extLst>
              <a:ext uri="{FF2B5EF4-FFF2-40B4-BE49-F238E27FC236}">
                <a16:creationId xmlns:a16="http://schemas.microsoft.com/office/drawing/2014/main" id="{54D14281-2AFC-4669-84EA-F2C8CD1B565F}"/>
              </a:ext>
            </a:extLst>
          </p:cNvPr>
          <p:cNvSpPr>
            <a:spLocks noGrp="1"/>
          </p:cNvSpPr>
          <p:nvPr>
            <p:ph idx="1"/>
          </p:nvPr>
        </p:nvSpPr>
        <p:spPr/>
        <p:txBody>
          <a:bodyPr>
            <a:normAutofit fontScale="77500" lnSpcReduction="20000"/>
          </a:bodyPr>
          <a:lstStyle/>
          <a:p>
            <a:r>
              <a:rPr lang="en-US" dirty="0"/>
              <a:t>Category 1</a:t>
            </a:r>
          </a:p>
          <a:p>
            <a:pPr lvl="1"/>
            <a:r>
              <a:rPr lang="en-US" dirty="0"/>
              <a:t>Lowest quality</a:t>
            </a:r>
          </a:p>
          <a:p>
            <a:pPr lvl="1"/>
            <a:r>
              <a:rPr lang="en-US" dirty="0"/>
              <a:t>Minimal functions and potential to improve</a:t>
            </a:r>
          </a:p>
          <a:p>
            <a:pPr lvl="1"/>
            <a:r>
              <a:rPr lang="en-US" dirty="0"/>
              <a:t>Often dominated by invasive species and low species diversity</a:t>
            </a:r>
          </a:p>
          <a:p>
            <a:r>
              <a:rPr lang="en-US" dirty="0"/>
              <a:t>Category 2</a:t>
            </a:r>
          </a:p>
          <a:p>
            <a:pPr lvl="1"/>
            <a:r>
              <a:rPr lang="en-US" dirty="0"/>
              <a:t>Moderate quality</a:t>
            </a:r>
          </a:p>
          <a:p>
            <a:pPr lvl="1"/>
            <a:r>
              <a:rPr lang="en-US" dirty="0"/>
              <a:t>Dominated by natives, but without T&amp;E species</a:t>
            </a:r>
          </a:p>
          <a:p>
            <a:r>
              <a:rPr lang="en-US" dirty="0"/>
              <a:t>Category 3</a:t>
            </a:r>
          </a:p>
          <a:p>
            <a:pPr lvl="1"/>
            <a:r>
              <a:rPr lang="en-US" dirty="0"/>
              <a:t>highest quality</a:t>
            </a:r>
          </a:p>
          <a:p>
            <a:pPr lvl="1"/>
            <a:r>
              <a:rPr lang="en-US" dirty="0"/>
              <a:t>Superior habitat and hydrological and recreational functions</a:t>
            </a:r>
          </a:p>
          <a:p>
            <a:pPr lvl="1"/>
            <a:r>
              <a:rPr lang="en-US" dirty="0"/>
              <a:t>Contains high levels of species diversity and native vegetation</a:t>
            </a:r>
          </a:p>
          <a:p>
            <a:pPr lvl="1"/>
            <a:r>
              <a:rPr lang="en-US" dirty="0"/>
              <a:t>May include presence of T&amp;E species or T&amp;E habitat</a:t>
            </a:r>
          </a:p>
          <a:p>
            <a:pPr lvl="1"/>
            <a:r>
              <a:rPr lang="en-US" dirty="0"/>
              <a:t>Demonstration of public need to impact</a:t>
            </a:r>
          </a:p>
        </p:txBody>
      </p:sp>
    </p:spTree>
    <p:extLst>
      <p:ext uri="{BB962C8B-B14F-4D97-AF65-F5344CB8AC3E}">
        <p14:creationId xmlns:p14="http://schemas.microsoft.com/office/powerpoint/2010/main" val="2854166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F9EBD-B19F-43FC-AB1C-3762479F8F2F}"/>
              </a:ext>
            </a:extLst>
          </p:cNvPr>
          <p:cNvSpPr>
            <a:spLocks noGrp="1"/>
          </p:cNvSpPr>
          <p:nvPr>
            <p:ph type="title"/>
          </p:nvPr>
        </p:nvSpPr>
        <p:spPr/>
        <p:txBody>
          <a:bodyPr/>
          <a:lstStyle/>
          <a:p>
            <a:r>
              <a:rPr lang="en-US" sz="4000" b="1" dirty="0">
                <a:solidFill>
                  <a:srgbClr val="0046AD"/>
                </a:solidFill>
              </a:rPr>
              <a:t>Categorizing Wetlands</a:t>
            </a:r>
          </a:p>
        </p:txBody>
      </p:sp>
      <p:sp>
        <p:nvSpPr>
          <p:cNvPr id="3" name="Content Placeholder 2">
            <a:extLst>
              <a:ext uri="{FF2B5EF4-FFF2-40B4-BE49-F238E27FC236}">
                <a16:creationId xmlns:a16="http://schemas.microsoft.com/office/drawing/2014/main" id="{52339395-6E16-4C67-83A4-A831C4A01BDB}"/>
              </a:ext>
            </a:extLst>
          </p:cNvPr>
          <p:cNvSpPr>
            <a:spLocks noGrp="1"/>
          </p:cNvSpPr>
          <p:nvPr>
            <p:ph idx="1"/>
          </p:nvPr>
        </p:nvSpPr>
        <p:spPr/>
        <p:txBody>
          <a:bodyPr>
            <a:normAutofit fontScale="85000" lnSpcReduction="20000"/>
          </a:bodyPr>
          <a:lstStyle/>
          <a:p>
            <a:r>
              <a:rPr lang="en-US" dirty="0"/>
              <a:t>Ohio Rapid Assessment Method (ORAM)</a:t>
            </a:r>
          </a:p>
          <a:p>
            <a:pPr lvl="1"/>
            <a:r>
              <a:rPr lang="en-US" dirty="0"/>
              <a:t>Quickest way to categorize (qualitative)</a:t>
            </a:r>
          </a:p>
          <a:p>
            <a:pPr lvl="1"/>
            <a:r>
              <a:rPr lang="en-US" dirty="0"/>
              <a:t>6 different metrics</a:t>
            </a:r>
          </a:p>
          <a:p>
            <a:pPr lvl="2"/>
            <a:r>
              <a:rPr lang="en-US" dirty="0"/>
              <a:t>Wetland Size</a:t>
            </a:r>
          </a:p>
          <a:p>
            <a:pPr lvl="2"/>
            <a:r>
              <a:rPr lang="en-US" dirty="0"/>
              <a:t>Buffer Size and Surrounding Land Use</a:t>
            </a:r>
          </a:p>
          <a:p>
            <a:pPr lvl="2"/>
            <a:r>
              <a:rPr lang="en-US" dirty="0"/>
              <a:t>Hydrology</a:t>
            </a:r>
          </a:p>
          <a:p>
            <a:pPr lvl="2"/>
            <a:r>
              <a:rPr lang="en-US" dirty="0"/>
              <a:t>Habitat Alteration and Development</a:t>
            </a:r>
          </a:p>
          <a:p>
            <a:pPr lvl="2"/>
            <a:r>
              <a:rPr lang="en-US" dirty="0"/>
              <a:t>Special Wetlands (Bogs, Fens, T&amp;E species)</a:t>
            </a:r>
          </a:p>
          <a:p>
            <a:pPr lvl="2"/>
            <a:r>
              <a:rPr lang="en-US" dirty="0"/>
              <a:t>Plant Communities</a:t>
            </a:r>
          </a:p>
          <a:p>
            <a:r>
              <a:rPr lang="en-US" dirty="0"/>
              <a:t>Vegetative Index of Biotic Integrity (VIBI)</a:t>
            </a:r>
          </a:p>
          <a:p>
            <a:pPr lvl="1"/>
            <a:r>
              <a:rPr lang="en-US" dirty="0"/>
              <a:t>More difficult and expensive, data intensive (quantitative)</a:t>
            </a:r>
          </a:p>
          <a:p>
            <a:pPr lvl="1"/>
            <a:r>
              <a:rPr lang="en-US" dirty="0"/>
              <a:t>More definitive and can override ORAM results</a:t>
            </a:r>
          </a:p>
          <a:p>
            <a:pPr lvl="1"/>
            <a:endParaRPr lang="en-US" dirty="0"/>
          </a:p>
        </p:txBody>
      </p:sp>
    </p:spTree>
    <p:extLst>
      <p:ext uri="{BB962C8B-B14F-4D97-AF65-F5344CB8AC3E}">
        <p14:creationId xmlns:p14="http://schemas.microsoft.com/office/powerpoint/2010/main" val="237517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31C40-8172-4B76-BF58-54D61EECD21E}"/>
              </a:ext>
            </a:extLst>
          </p:cNvPr>
          <p:cNvSpPr>
            <a:spLocks noGrp="1"/>
          </p:cNvSpPr>
          <p:nvPr>
            <p:ph type="title"/>
          </p:nvPr>
        </p:nvSpPr>
        <p:spPr/>
        <p:txBody>
          <a:bodyPr>
            <a:normAutofit/>
          </a:bodyPr>
          <a:lstStyle/>
          <a:p>
            <a:r>
              <a:rPr lang="en-US" sz="4000" b="1" dirty="0">
                <a:solidFill>
                  <a:srgbClr val="0046AD"/>
                </a:solidFill>
              </a:rPr>
              <a:t>Stream Indicators</a:t>
            </a:r>
          </a:p>
        </p:txBody>
      </p:sp>
      <p:sp>
        <p:nvSpPr>
          <p:cNvPr id="3" name="Content Placeholder 2">
            <a:extLst>
              <a:ext uri="{FF2B5EF4-FFF2-40B4-BE49-F238E27FC236}">
                <a16:creationId xmlns:a16="http://schemas.microsoft.com/office/drawing/2014/main" id="{EBA7A064-C65F-4412-9A5A-89EF3C13AD35}"/>
              </a:ext>
            </a:extLst>
          </p:cNvPr>
          <p:cNvSpPr>
            <a:spLocks noGrp="1"/>
          </p:cNvSpPr>
          <p:nvPr>
            <p:ph idx="1"/>
          </p:nvPr>
        </p:nvSpPr>
        <p:spPr/>
        <p:txBody>
          <a:bodyPr>
            <a:normAutofit lnSpcReduction="10000"/>
          </a:bodyPr>
          <a:lstStyle/>
          <a:p>
            <a:r>
              <a:rPr lang="en-US" dirty="0"/>
              <a:t>Defined bed and bank</a:t>
            </a:r>
          </a:p>
          <a:p>
            <a:r>
              <a:rPr lang="en-US" dirty="0"/>
              <a:t>Ordinary High Water Mark (OHWM)</a:t>
            </a:r>
          </a:p>
          <a:p>
            <a:pPr lvl="1"/>
            <a:r>
              <a:rPr lang="en-US" dirty="0"/>
              <a:t>The line of the shore established by the fluctuations of water, and indicated by physical characteristics such as a clear, natural line impressed on the banks</a:t>
            </a:r>
          </a:p>
          <a:p>
            <a:pPr lvl="1"/>
            <a:r>
              <a:rPr lang="en-US" dirty="0"/>
              <a:t>Indicators include shelving, changes in soil characteristics, destruction of vegetation, and presence of a litter / debris line</a:t>
            </a:r>
          </a:p>
          <a:p>
            <a:pPr lvl="1"/>
            <a:r>
              <a:rPr lang="en-US" dirty="0"/>
              <a:t>Regulatory authority begins at OHWM</a:t>
            </a:r>
          </a:p>
          <a:p>
            <a:pPr lvl="1"/>
            <a:endParaRPr lang="en-US" dirty="0"/>
          </a:p>
        </p:txBody>
      </p:sp>
    </p:spTree>
    <p:extLst>
      <p:ext uri="{BB962C8B-B14F-4D97-AF65-F5344CB8AC3E}">
        <p14:creationId xmlns:p14="http://schemas.microsoft.com/office/powerpoint/2010/main" val="2969120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3F15A-450F-45C0-B687-B43AEDBB27AA}"/>
              </a:ext>
            </a:extLst>
          </p:cNvPr>
          <p:cNvSpPr>
            <a:spLocks noGrp="1"/>
          </p:cNvSpPr>
          <p:nvPr>
            <p:ph type="title"/>
          </p:nvPr>
        </p:nvSpPr>
        <p:spPr/>
        <p:txBody>
          <a:bodyPr>
            <a:normAutofit/>
          </a:bodyPr>
          <a:lstStyle/>
          <a:p>
            <a:r>
              <a:rPr lang="en-US" sz="4000" b="1" dirty="0">
                <a:solidFill>
                  <a:srgbClr val="0046AD"/>
                </a:solidFill>
              </a:rPr>
              <a:t>OHWM Indicator</a:t>
            </a:r>
          </a:p>
        </p:txBody>
      </p:sp>
      <p:pic>
        <p:nvPicPr>
          <p:cNvPr id="13" name="Content Placeholder 12">
            <a:extLst>
              <a:ext uri="{FF2B5EF4-FFF2-40B4-BE49-F238E27FC236}">
                <a16:creationId xmlns:a16="http://schemas.microsoft.com/office/drawing/2014/main" id="{17CB6399-2079-4FF1-A741-E311EFC4B13A}"/>
              </a:ext>
            </a:extLst>
          </p:cNvPr>
          <p:cNvPicPr>
            <a:picLocks noGrp="1" noChangeAspect="1"/>
          </p:cNvPicPr>
          <p:nvPr>
            <p:ph idx="1"/>
          </p:nvPr>
        </p:nvPicPr>
        <p:blipFill>
          <a:blip r:embed="rId2"/>
          <a:stretch>
            <a:fillRect/>
          </a:stretch>
        </p:blipFill>
        <p:spPr>
          <a:xfrm>
            <a:off x="2198849" y="1524000"/>
            <a:ext cx="4746301" cy="4830135"/>
          </a:xfrm>
        </p:spPr>
      </p:pic>
      <p:sp>
        <p:nvSpPr>
          <p:cNvPr id="4" name="Rectangle 3">
            <a:extLst>
              <a:ext uri="{FF2B5EF4-FFF2-40B4-BE49-F238E27FC236}">
                <a16:creationId xmlns:a16="http://schemas.microsoft.com/office/drawing/2014/main" id="{978F1E3E-640D-4F94-9FC9-17A6D81A49DE}"/>
              </a:ext>
            </a:extLst>
          </p:cNvPr>
          <p:cNvSpPr/>
          <p:nvPr/>
        </p:nvSpPr>
        <p:spPr>
          <a:xfrm>
            <a:off x="2971800" y="6460497"/>
            <a:ext cx="3300904" cy="276999"/>
          </a:xfrm>
          <a:prstGeom prst="rect">
            <a:avLst/>
          </a:prstGeom>
        </p:spPr>
        <p:txBody>
          <a:bodyPr wrap="none">
            <a:spAutoFit/>
          </a:bodyPr>
          <a:lstStyle/>
          <a:p>
            <a:pPr lvl="0" fontAlgn="auto">
              <a:spcBef>
                <a:spcPts val="0"/>
              </a:spcBef>
              <a:spcAft>
                <a:spcPts val="0"/>
              </a:spcAft>
            </a:pPr>
            <a:r>
              <a:rPr lang="en-US" sz="1200" i="1" dirty="0">
                <a:solidFill>
                  <a:prstClr val="black"/>
                </a:solidFill>
                <a:latin typeface="Calibri"/>
              </a:rPr>
              <a:t>Photo Credit – Ohio Department of Transportation</a:t>
            </a:r>
          </a:p>
        </p:txBody>
      </p:sp>
    </p:spTree>
    <p:extLst>
      <p:ext uri="{BB962C8B-B14F-4D97-AF65-F5344CB8AC3E}">
        <p14:creationId xmlns:p14="http://schemas.microsoft.com/office/powerpoint/2010/main" val="3462629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679D-127B-4483-B1A6-0B8C85D76AA0}"/>
              </a:ext>
            </a:extLst>
          </p:cNvPr>
          <p:cNvSpPr>
            <a:spLocks noGrp="1"/>
          </p:cNvSpPr>
          <p:nvPr>
            <p:ph type="title"/>
          </p:nvPr>
        </p:nvSpPr>
        <p:spPr/>
        <p:txBody>
          <a:bodyPr>
            <a:normAutofit/>
          </a:bodyPr>
          <a:lstStyle/>
          <a:p>
            <a:r>
              <a:rPr lang="en-US" sz="4000" b="1" dirty="0">
                <a:solidFill>
                  <a:srgbClr val="0046AD"/>
                </a:solidFill>
              </a:rPr>
              <a:t>Types of Streams</a:t>
            </a:r>
          </a:p>
        </p:txBody>
      </p:sp>
      <p:sp>
        <p:nvSpPr>
          <p:cNvPr id="3" name="Content Placeholder 2">
            <a:extLst>
              <a:ext uri="{FF2B5EF4-FFF2-40B4-BE49-F238E27FC236}">
                <a16:creationId xmlns:a16="http://schemas.microsoft.com/office/drawing/2014/main" id="{091F51B5-3159-47B1-8F0E-F290C72EB68D}"/>
              </a:ext>
            </a:extLst>
          </p:cNvPr>
          <p:cNvSpPr>
            <a:spLocks noGrp="1"/>
          </p:cNvSpPr>
          <p:nvPr>
            <p:ph idx="1"/>
          </p:nvPr>
        </p:nvSpPr>
        <p:spPr/>
        <p:txBody>
          <a:bodyPr>
            <a:normAutofit fontScale="92500" lnSpcReduction="20000"/>
          </a:bodyPr>
          <a:lstStyle/>
          <a:p>
            <a:r>
              <a:rPr lang="en-US" dirty="0"/>
              <a:t>Perennial </a:t>
            </a:r>
          </a:p>
          <a:p>
            <a:pPr lvl="1"/>
            <a:r>
              <a:rPr lang="en-US" dirty="0"/>
              <a:t>Larger streams that flow year-round during years of normal rainfall</a:t>
            </a:r>
          </a:p>
          <a:p>
            <a:r>
              <a:rPr lang="en-US" dirty="0"/>
              <a:t>Intermittent</a:t>
            </a:r>
          </a:p>
          <a:p>
            <a:pPr lvl="1"/>
            <a:r>
              <a:rPr lang="en-US" dirty="0"/>
              <a:t>Medium-sized streams that flow during the wetter seasons</a:t>
            </a:r>
          </a:p>
          <a:p>
            <a:pPr lvl="1"/>
            <a:r>
              <a:rPr lang="en-US" dirty="0"/>
              <a:t>May not have any surface water flow during the drier months</a:t>
            </a:r>
          </a:p>
          <a:p>
            <a:r>
              <a:rPr lang="en-US" dirty="0"/>
              <a:t>Ephemeral</a:t>
            </a:r>
          </a:p>
          <a:p>
            <a:pPr lvl="1"/>
            <a:r>
              <a:rPr lang="en-US" dirty="0"/>
              <a:t>Flow in direct response to precipitation events (rain or melting snow), otherwise may lack flow</a:t>
            </a:r>
          </a:p>
          <a:p>
            <a:pPr lvl="1"/>
            <a:endParaRPr lang="en-US" dirty="0"/>
          </a:p>
        </p:txBody>
      </p:sp>
    </p:spTree>
    <p:extLst>
      <p:ext uri="{BB962C8B-B14F-4D97-AF65-F5344CB8AC3E}">
        <p14:creationId xmlns:p14="http://schemas.microsoft.com/office/powerpoint/2010/main" val="3729243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E51F5-C7A6-4CF2-8C6B-41E07B149B6A}"/>
              </a:ext>
            </a:extLst>
          </p:cNvPr>
          <p:cNvSpPr>
            <a:spLocks noGrp="1"/>
          </p:cNvSpPr>
          <p:nvPr>
            <p:ph type="title"/>
          </p:nvPr>
        </p:nvSpPr>
        <p:spPr>
          <a:xfrm>
            <a:off x="457200" y="274638"/>
            <a:ext cx="8229600" cy="1325562"/>
          </a:xfrm>
        </p:spPr>
        <p:txBody>
          <a:bodyPr>
            <a:normAutofit/>
          </a:bodyPr>
          <a:lstStyle/>
          <a:p>
            <a:r>
              <a:rPr lang="en-US" sz="4000" b="1" dirty="0">
                <a:solidFill>
                  <a:srgbClr val="0046AD"/>
                </a:solidFill>
              </a:rPr>
              <a:t>Stream Classifications and Designations</a:t>
            </a:r>
          </a:p>
        </p:txBody>
      </p:sp>
      <p:sp>
        <p:nvSpPr>
          <p:cNvPr id="3" name="Content Placeholder 2">
            <a:extLst>
              <a:ext uri="{FF2B5EF4-FFF2-40B4-BE49-F238E27FC236}">
                <a16:creationId xmlns:a16="http://schemas.microsoft.com/office/drawing/2014/main" id="{2BA0476E-2BC1-4FCD-85CE-7CB2B0D314DE}"/>
              </a:ext>
            </a:extLst>
          </p:cNvPr>
          <p:cNvSpPr>
            <a:spLocks noGrp="1"/>
          </p:cNvSpPr>
          <p:nvPr>
            <p:ph idx="1"/>
          </p:nvPr>
        </p:nvSpPr>
        <p:spPr/>
        <p:txBody>
          <a:bodyPr>
            <a:normAutofit fontScale="92500" lnSpcReduction="10000"/>
          </a:bodyPr>
          <a:lstStyle/>
          <a:p>
            <a:r>
              <a:rPr lang="en-US" dirty="0"/>
              <a:t>Coldwater Habitat</a:t>
            </a:r>
          </a:p>
          <a:p>
            <a:r>
              <a:rPr lang="en-US" dirty="0"/>
              <a:t>Exceptional Warmwater Habitat</a:t>
            </a:r>
          </a:p>
          <a:p>
            <a:pPr lvl="1"/>
            <a:r>
              <a:rPr lang="en-US" dirty="0"/>
              <a:t>Less than 10% of streams in Ohio</a:t>
            </a:r>
          </a:p>
          <a:p>
            <a:r>
              <a:rPr lang="en-US" dirty="0"/>
              <a:t>Warmwater Habitat</a:t>
            </a:r>
          </a:p>
          <a:p>
            <a:pPr lvl="1"/>
            <a:r>
              <a:rPr lang="en-US" dirty="0"/>
              <a:t>Most common</a:t>
            </a:r>
          </a:p>
          <a:p>
            <a:r>
              <a:rPr lang="en-US" dirty="0"/>
              <a:t>Modified Warmwater Habitat</a:t>
            </a:r>
          </a:p>
          <a:p>
            <a:pPr lvl="1"/>
            <a:r>
              <a:rPr lang="en-US" dirty="0"/>
              <a:t>Acid mine drainage, ditching, damming</a:t>
            </a:r>
          </a:p>
          <a:p>
            <a:r>
              <a:rPr lang="en-US" dirty="0"/>
              <a:t>Limited Resource Water</a:t>
            </a:r>
          </a:p>
          <a:p>
            <a:pPr lvl="1"/>
            <a:r>
              <a:rPr lang="en-US" dirty="0"/>
              <a:t>Lowest quality, degraded</a:t>
            </a:r>
          </a:p>
        </p:txBody>
      </p:sp>
    </p:spTree>
    <p:extLst>
      <p:ext uri="{BB962C8B-B14F-4D97-AF65-F5344CB8AC3E}">
        <p14:creationId xmlns:p14="http://schemas.microsoft.com/office/powerpoint/2010/main" val="3799870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207BE-C898-4A39-B8DB-E87F09E62C67}"/>
              </a:ext>
            </a:extLst>
          </p:cNvPr>
          <p:cNvSpPr>
            <a:spLocks noGrp="1"/>
          </p:cNvSpPr>
          <p:nvPr>
            <p:ph type="title"/>
          </p:nvPr>
        </p:nvSpPr>
        <p:spPr/>
        <p:txBody>
          <a:bodyPr/>
          <a:lstStyle/>
          <a:p>
            <a:r>
              <a:rPr lang="en-US" sz="4000" b="1" dirty="0">
                <a:solidFill>
                  <a:srgbClr val="0046AD"/>
                </a:solidFill>
              </a:rPr>
              <a:t>Stream Assessments</a:t>
            </a:r>
          </a:p>
        </p:txBody>
      </p:sp>
      <p:sp>
        <p:nvSpPr>
          <p:cNvPr id="3" name="Content Placeholder 2">
            <a:extLst>
              <a:ext uri="{FF2B5EF4-FFF2-40B4-BE49-F238E27FC236}">
                <a16:creationId xmlns:a16="http://schemas.microsoft.com/office/drawing/2014/main" id="{C082B9BF-70D4-49FD-B0FB-8B36CB2B4292}"/>
              </a:ext>
            </a:extLst>
          </p:cNvPr>
          <p:cNvSpPr>
            <a:spLocks noGrp="1"/>
          </p:cNvSpPr>
          <p:nvPr>
            <p:ph idx="1"/>
          </p:nvPr>
        </p:nvSpPr>
        <p:spPr/>
        <p:txBody>
          <a:bodyPr>
            <a:normAutofit/>
          </a:bodyPr>
          <a:lstStyle/>
          <a:p>
            <a:r>
              <a:rPr lang="en-US" dirty="0"/>
              <a:t>Qualitative Habitat Evaluation Index (QHEI)</a:t>
            </a:r>
          </a:p>
          <a:p>
            <a:pPr lvl="1"/>
            <a:r>
              <a:rPr lang="en-US" dirty="0"/>
              <a:t>Describes a stream’s potential to support fish populations based on habitat characteristics</a:t>
            </a:r>
          </a:p>
          <a:p>
            <a:r>
              <a:rPr lang="en-US" dirty="0"/>
              <a:t>Index of Biotic Integrity (IBI)</a:t>
            </a:r>
          </a:p>
          <a:p>
            <a:pPr lvl="1"/>
            <a:r>
              <a:rPr lang="en-US" dirty="0"/>
              <a:t>Evaluation of the fish populations</a:t>
            </a:r>
          </a:p>
          <a:p>
            <a:r>
              <a:rPr lang="en-US" dirty="0"/>
              <a:t>Invertebrate Community Index (ICI)</a:t>
            </a:r>
          </a:p>
          <a:p>
            <a:pPr lvl="1"/>
            <a:r>
              <a:rPr lang="en-US" dirty="0"/>
              <a:t>Evaluation of the stream’s macroinvertebrate (bug) populations</a:t>
            </a:r>
          </a:p>
        </p:txBody>
      </p:sp>
    </p:spTree>
    <p:extLst>
      <p:ext uri="{BB962C8B-B14F-4D97-AF65-F5344CB8AC3E}">
        <p14:creationId xmlns:p14="http://schemas.microsoft.com/office/powerpoint/2010/main" val="2003918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b="1" dirty="0">
                <a:solidFill>
                  <a:srgbClr val="0046AD"/>
                </a:solidFill>
              </a:rPr>
              <a:t>Applicable Rules and Laws</a:t>
            </a:r>
          </a:p>
        </p:txBody>
      </p:sp>
      <p:sp>
        <p:nvSpPr>
          <p:cNvPr id="7" name="Content Placeholder 6"/>
          <p:cNvSpPr>
            <a:spLocks noGrp="1"/>
          </p:cNvSpPr>
          <p:nvPr>
            <p:ph idx="1"/>
          </p:nvPr>
        </p:nvSpPr>
        <p:spPr/>
        <p:txBody>
          <a:bodyPr>
            <a:normAutofit/>
          </a:bodyPr>
          <a:lstStyle/>
          <a:p>
            <a:pPr>
              <a:defRPr/>
            </a:pPr>
            <a:r>
              <a:rPr lang="en-US" dirty="0"/>
              <a:t>Clean Water Act (CWA)</a:t>
            </a:r>
          </a:p>
          <a:p>
            <a:pPr lvl="1">
              <a:defRPr/>
            </a:pPr>
            <a:r>
              <a:rPr lang="en-US" dirty="0"/>
              <a:t>Federal Water Pollution Control Act of 1972</a:t>
            </a:r>
          </a:p>
          <a:p>
            <a:pPr lvl="1">
              <a:defRPr/>
            </a:pPr>
            <a:r>
              <a:rPr lang="en-US" dirty="0"/>
              <a:t>Sections 404 and 401</a:t>
            </a:r>
          </a:p>
          <a:p>
            <a:pPr>
              <a:defRPr/>
            </a:pPr>
            <a:r>
              <a:rPr lang="en-US" dirty="0"/>
              <a:t>Ohio Revised Code (ORC)</a:t>
            </a:r>
          </a:p>
          <a:p>
            <a:pPr>
              <a:defRPr/>
            </a:pPr>
            <a:r>
              <a:rPr lang="en-US" dirty="0"/>
              <a:t>Ohio Administrative Code (OAC)</a:t>
            </a:r>
          </a:p>
        </p:txBody>
      </p:sp>
    </p:spTree>
    <p:extLst>
      <p:ext uri="{BB962C8B-B14F-4D97-AF65-F5344CB8AC3E}">
        <p14:creationId xmlns:p14="http://schemas.microsoft.com/office/powerpoint/2010/main" val="4105144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7C45-FABF-4331-88E7-013764B78380}"/>
              </a:ext>
            </a:extLst>
          </p:cNvPr>
          <p:cNvSpPr>
            <a:spLocks noGrp="1"/>
          </p:cNvSpPr>
          <p:nvPr>
            <p:ph type="title"/>
          </p:nvPr>
        </p:nvSpPr>
        <p:spPr/>
        <p:txBody>
          <a:bodyPr>
            <a:normAutofit/>
          </a:bodyPr>
          <a:lstStyle/>
          <a:p>
            <a:r>
              <a:rPr lang="en-US" sz="4000" b="1" dirty="0">
                <a:solidFill>
                  <a:srgbClr val="0046AD"/>
                </a:solidFill>
              </a:rPr>
              <a:t>Permitting Process</a:t>
            </a:r>
          </a:p>
        </p:txBody>
      </p:sp>
      <p:sp>
        <p:nvSpPr>
          <p:cNvPr id="3" name="Content Placeholder 2">
            <a:extLst>
              <a:ext uri="{FF2B5EF4-FFF2-40B4-BE49-F238E27FC236}">
                <a16:creationId xmlns:a16="http://schemas.microsoft.com/office/drawing/2014/main" id="{3DB44FA8-C25E-41F9-ACEA-455D211836C3}"/>
              </a:ext>
            </a:extLst>
          </p:cNvPr>
          <p:cNvSpPr>
            <a:spLocks noGrp="1"/>
          </p:cNvSpPr>
          <p:nvPr>
            <p:ph idx="1"/>
          </p:nvPr>
        </p:nvSpPr>
        <p:spPr/>
        <p:txBody>
          <a:bodyPr>
            <a:normAutofit/>
          </a:bodyPr>
          <a:lstStyle/>
          <a:p>
            <a:r>
              <a:rPr lang="en-US" sz="2700" dirty="0"/>
              <a:t>Activities that trigger the need for a 404 permit / 401 certification</a:t>
            </a:r>
          </a:p>
          <a:p>
            <a:pPr lvl="1"/>
            <a:r>
              <a:rPr lang="en-US" sz="2300" dirty="0"/>
              <a:t>Placing fill below the ordinary high-water mark of a surface water (streams, lakes)</a:t>
            </a:r>
          </a:p>
          <a:p>
            <a:pPr lvl="1"/>
            <a:r>
              <a:rPr lang="en-US" sz="2300" dirty="0"/>
              <a:t>Placing fill within the boundaries of a wetland</a:t>
            </a:r>
          </a:p>
          <a:p>
            <a:pPr lvl="1"/>
            <a:r>
              <a:rPr lang="en-US" sz="2300" dirty="0"/>
              <a:t>Mechanized land clearing</a:t>
            </a:r>
          </a:p>
          <a:p>
            <a:pPr lvl="1"/>
            <a:r>
              <a:rPr lang="en-US" sz="2300" dirty="0"/>
              <a:t>Housing developments, industrial sites, recreational facilities, roads, utility lines, etc.</a:t>
            </a:r>
          </a:p>
          <a:p>
            <a:pPr lvl="1"/>
            <a:endParaRPr lang="en-US" sz="2300" dirty="0"/>
          </a:p>
        </p:txBody>
      </p:sp>
    </p:spTree>
    <p:extLst>
      <p:ext uri="{BB962C8B-B14F-4D97-AF65-F5344CB8AC3E}">
        <p14:creationId xmlns:p14="http://schemas.microsoft.com/office/powerpoint/2010/main" val="3917138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012A0-BBA3-40F8-ABA1-E3CFB00FDBE8}"/>
              </a:ext>
            </a:extLst>
          </p:cNvPr>
          <p:cNvSpPr>
            <a:spLocks noGrp="1"/>
          </p:cNvSpPr>
          <p:nvPr>
            <p:ph type="title"/>
          </p:nvPr>
        </p:nvSpPr>
        <p:spPr/>
        <p:txBody>
          <a:bodyPr>
            <a:normAutofit/>
          </a:bodyPr>
          <a:lstStyle/>
          <a:p>
            <a:r>
              <a:rPr lang="en-US" sz="4000" b="1" dirty="0">
                <a:solidFill>
                  <a:srgbClr val="0046AD"/>
                </a:solidFill>
              </a:rPr>
              <a:t>Permitting Process</a:t>
            </a:r>
          </a:p>
        </p:txBody>
      </p:sp>
      <p:sp>
        <p:nvSpPr>
          <p:cNvPr id="3" name="Content Placeholder 2">
            <a:extLst>
              <a:ext uri="{FF2B5EF4-FFF2-40B4-BE49-F238E27FC236}">
                <a16:creationId xmlns:a16="http://schemas.microsoft.com/office/drawing/2014/main" id="{E76B95DC-99A3-4B3A-B72A-29FF312556F1}"/>
              </a:ext>
            </a:extLst>
          </p:cNvPr>
          <p:cNvSpPr>
            <a:spLocks noGrp="1"/>
          </p:cNvSpPr>
          <p:nvPr>
            <p:ph idx="1"/>
          </p:nvPr>
        </p:nvSpPr>
        <p:spPr/>
        <p:txBody>
          <a:bodyPr>
            <a:normAutofit fontScale="92500" lnSpcReduction="20000"/>
          </a:bodyPr>
          <a:lstStyle/>
          <a:p>
            <a:r>
              <a:rPr lang="en-US" dirty="0"/>
              <a:t>Determine if your project will impact a wetland or other surface water</a:t>
            </a:r>
          </a:p>
          <a:p>
            <a:pPr lvl="1"/>
            <a:r>
              <a:rPr lang="en-US" dirty="0"/>
              <a:t>Usually beneficial to hire a professional environmental consultant to perform a wetland and stream delineation and assessment</a:t>
            </a:r>
          </a:p>
          <a:p>
            <a:pPr lvl="1"/>
            <a:r>
              <a:rPr lang="en-US" dirty="0"/>
              <a:t>Hiring a professional isn’t required. At a minimum, someone with knowledge of soils and local plants should perform the delineation</a:t>
            </a:r>
          </a:p>
          <a:p>
            <a:r>
              <a:rPr lang="en-US" dirty="0"/>
              <a:t>Send the delineation to the Army Corps so they can issue a jurisdictional determination (JD)</a:t>
            </a:r>
          </a:p>
          <a:p>
            <a:pPr lvl="1"/>
            <a:r>
              <a:rPr lang="en-US" dirty="0"/>
              <a:t>Federally Jurisdictional or Non-Jurisdictional (Isolated)</a:t>
            </a:r>
          </a:p>
        </p:txBody>
      </p:sp>
    </p:spTree>
    <p:extLst>
      <p:ext uri="{BB962C8B-B14F-4D97-AF65-F5344CB8AC3E}">
        <p14:creationId xmlns:p14="http://schemas.microsoft.com/office/powerpoint/2010/main" val="2216511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A8041-CCBA-4E51-83B7-B183C337B01E}"/>
              </a:ext>
            </a:extLst>
          </p:cNvPr>
          <p:cNvSpPr>
            <a:spLocks noGrp="1"/>
          </p:cNvSpPr>
          <p:nvPr>
            <p:ph type="title"/>
          </p:nvPr>
        </p:nvSpPr>
        <p:spPr/>
        <p:txBody>
          <a:bodyPr>
            <a:normAutofit/>
          </a:bodyPr>
          <a:lstStyle/>
          <a:p>
            <a:r>
              <a:rPr lang="en-US" sz="4000" b="1" dirty="0">
                <a:solidFill>
                  <a:srgbClr val="0046AD"/>
                </a:solidFill>
              </a:rPr>
              <a:t>Types of Permits</a:t>
            </a:r>
          </a:p>
        </p:txBody>
      </p:sp>
      <p:sp>
        <p:nvSpPr>
          <p:cNvPr id="3" name="Content Placeholder 2">
            <a:extLst>
              <a:ext uri="{FF2B5EF4-FFF2-40B4-BE49-F238E27FC236}">
                <a16:creationId xmlns:a16="http://schemas.microsoft.com/office/drawing/2014/main" id="{082E47BB-7072-4DFE-A3BE-1395521C9000}"/>
              </a:ext>
            </a:extLst>
          </p:cNvPr>
          <p:cNvSpPr>
            <a:spLocks noGrp="1"/>
          </p:cNvSpPr>
          <p:nvPr>
            <p:ph idx="1"/>
          </p:nvPr>
        </p:nvSpPr>
        <p:spPr/>
        <p:txBody>
          <a:bodyPr>
            <a:normAutofit fontScale="92500" lnSpcReduction="20000"/>
          </a:bodyPr>
          <a:lstStyle/>
          <a:p>
            <a:r>
              <a:rPr lang="en-US" dirty="0"/>
              <a:t>Federal Permits</a:t>
            </a:r>
          </a:p>
          <a:p>
            <a:pPr lvl="1"/>
            <a:r>
              <a:rPr lang="en-US" dirty="0"/>
              <a:t>General Permit</a:t>
            </a:r>
          </a:p>
          <a:p>
            <a:pPr lvl="2"/>
            <a:r>
              <a:rPr lang="en-US" dirty="0"/>
              <a:t>Nationwide Permits</a:t>
            </a:r>
          </a:p>
          <a:p>
            <a:pPr lvl="1"/>
            <a:r>
              <a:rPr lang="en-US" dirty="0"/>
              <a:t>Individual 404 Permit</a:t>
            </a:r>
          </a:p>
          <a:p>
            <a:pPr lvl="1"/>
            <a:endParaRPr lang="en-US" dirty="0"/>
          </a:p>
          <a:p>
            <a:r>
              <a:rPr lang="en-US" dirty="0"/>
              <a:t>State Permits</a:t>
            </a:r>
          </a:p>
          <a:p>
            <a:pPr lvl="1"/>
            <a:r>
              <a:rPr lang="en-US" dirty="0"/>
              <a:t>General Permits</a:t>
            </a:r>
          </a:p>
          <a:p>
            <a:pPr lvl="2"/>
            <a:r>
              <a:rPr lang="en-US" dirty="0"/>
              <a:t>Level 1 Isolated Wetland and Ephemeral Stream GP</a:t>
            </a:r>
          </a:p>
          <a:p>
            <a:pPr lvl="1"/>
            <a:r>
              <a:rPr lang="en-US" dirty="0"/>
              <a:t>Individual Permits</a:t>
            </a:r>
          </a:p>
          <a:p>
            <a:pPr lvl="2"/>
            <a:r>
              <a:rPr lang="en-US" dirty="0"/>
              <a:t>Level 2 and Level 3 Isolated Wetland Permit</a:t>
            </a:r>
          </a:p>
          <a:p>
            <a:pPr lvl="2"/>
            <a:r>
              <a:rPr lang="en-US" dirty="0"/>
              <a:t>Individual 401 Water Quality Certification</a:t>
            </a:r>
          </a:p>
          <a:p>
            <a:pPr lvl="2"/>
            <a:endParaRPr lang="en-US" dirty="0"/>
          </a:p>
        </p:txBody>
      </p:sp>
    </p:spTree>
    <p:extLst>
      <p:ext uri="{BB962C8B-B14F-4D97-AF65-F5344CB8AC3E}">
        <p14:creationId xmlns:p14="http://schemas.microsoft.com/office/powerpoint/2010/main" val="730197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5C39-F61E-40D4-9559-C52F004AC96C}"/>
              </a:ext>
            </a:extLst>
          </p:cNvPr>
          <p:cNvSpPr>
            <a:spLocks noGrp="1"/>
          </p:cNvSpPr>
          <p:nvPr>
            <p:ph type="title"/>
          </p:nvPr>
        </p:nvSpPr>
        <p:spPr/>
        <p:txBody>
          <a:bodyPr>
            <a:normAutofit/>
          </a:bodyPr>
          <a:lstStyle/>
          <a:p>
            <a:r>
              <a:rPr lang="en-US" sz="4000" b="1" dirty="0">
                <a:solidFill>
                  <a:srgbClr val="0046AD"/>
                </a:solidFill>
              </a:rPr>
              <a:t>Nationwide Permits</a:t>
            </a:r>
          </a:p>
        </p:txBody>
      </p:sp>
      <p:sp>
        <p:nvSpPr>
          <p:cNvPr id="3" name="Content Placeholder 2">
            <a:extLst>
              <a:ext uri="{FF2B5EF4-FFF2-40B4-BE49-F238E27FC236}">
                <a16:creationId xmlns:a16="http://schemas.microsoft.com/office/drawing/2014/main" id="{2334AFEC-5565-4401-953B-6726DA58FB2E}"/>
              </a:ext>
            </a:extLst>
          </p:cNvPr>
          <p:cNvSpPr>
            <a:spLocks noGrp="1"/>
          </p:cNvSpPr>
          <p:nvPr>
            <p:ph idx="1"/>
          </p:nvPr>
        </p:nvSpPr>
        <p:spPr/>
        <p:txBody>
          <a:bodyPr>
            <a:normAutofit fontScale="92500" lnSpcReduction="10000"/>
          </a:bodyPr>
          <a:lstStyle/>
          <a:p>
            <a:r>
              <a:rPr lang="en-US" dirty="0"/>
              <a:t>Activity Specific</a:t>
            </a:r>
          </a:p>
          <a:p>
            <a:pPr lvl="1"/>
            <a:r>
              <a:rPr lang="en-US" dirty="0"/>
              <a:t>NWP 12: Utility Line Activities</a:t>
            </a:r>
          </a:p>
          <a:p>
            <a:pPr lvl="1"/>
            <a:r>
              <a:rPr lang="en-US" dirty="0"/>
              <a:t>NWP 13: Bank Stabilization</a:t>
            </a:r>
          </a:p>
          <a:p>
            <a:pPr lvl="1"/>
            <a:r>
              <a:rPr lang="en-US" dirty="0"/>
              <a:t>NWP 14: Linear Transportation Project</a:t>
            </a:r>
          </a:p>
          <a:p>
            <a:pPr lvl="1"/>
            <a:r>
              <a:rPr lang="en-US" dirty="0"/>
              <a:t>NWP 21: Surface Coal Mining</a:t>
            </a:r>
          </a:p>
          <a:p>
            <a:pPr lvl="1"/>
            <a:r>
              <a:rPr lang="en-US" dirty="0"/>
              <a:t>NWP 29: Residential Developments</a:t>
            </a:r>
          </a:p>
          <a:p>
            <a:pPr lvl="1"/>
            <a:r>
              <a:rPr lang="en-US" dirty="0"/>
              <a:t>NWP 51: Land-Based Renewable Energy Facilities</a:t>
            </a:r>
          </a:p>
          <a:p>
            <a:r>
              <a:rPr lang="en-US" dirty="0"/>
              <a:t>Minimal Adverse Impact on Aquatic Environment</a:t>
            </a:r>
          </a:p>
          <a:p>
            <a:pPr lvl="1"/>
            <a:r>
              <a:rPr lang="en-US" dirty="0"/>
              <a:t>&lt; 0.5 acres of wetland impact</a:t>
            </a:r>
          </a:p>
          <a:p>
            <a:pPr lvl="1"/>
            <a:r>
              <a:rPr lang="en-US" dirty="0"/>
              <a:t>&lt; 500 linear feet bank stabilization</a:t>
            </a:r>
          </a:p>
        </p:txBody>
      </p:sp>
    </p:spTree>
    <p:extLst>
      <p:ext uri="{BB962C8B-B14F-4D97-AF65-F5344CB8AC3E}">
        <p14:creationId xmlns:p14="http://schemas.microsoft.com/office/powerpoint/2010/main" val="742691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B3A6D-CF0C-4B72-9FBD-4998301B45F7}"/>
              </a:ext>
            </a:extLst>
          </p:cNvPr>
          <p:cNvSpPr>
            <a:spLocks noGrp="1"/>
          </p:cNvSpPr>
          <p:nvPr>
            <p:ph type="title"/>
          </p:nvPr>
        </p:nvSpPr>
        <p:spPr/>
        <p:txBody>
          <a:bodyPr>
            <a:normAutofit/>
          </a:bodyPr>
          <a:lstStyle/>
          <a:p>
            <a:r>
              <a:rPr lang="en-US" sz="4000" b="1" dirty="0">
                <a:solidFill>
                  <a:srgbClr val="0046AD"/>
                </a:solidFill>
              </a:rPr>
              <a:t>Nationwide Permits</a:t>
            </a:r>
          </a:p>
        </p:txBody>
      </p:sp>
      <p:sp>
        <p:nvSpPr>
          <p:cNvPr id="3" name="Content Placeholder 2">
            <a:extLst>
              <a:ext uri="{FF2B5EF4-FFF2-40B4-BE49-F238E27FC236}">
                <a16:creationId xmlns:a16="http://schemas.microsoft.com/office/drawing/2014/main" id="{BE8A9F2D-BAA4-4A4B-9BDC-FEC9324BE047}"/>
              </a:ext>
            </a:extLst>
          </p:cNvPr>
          <p:cNvSpPr>
            <a:spLocks noGrp="1"/>
          </p:cNvSpPr>
          <p:nvPr>
            <p:ph idx="1"/>
          </p:nvPr>
        </p:nvSpPr>
        <p:spPr/>
        <p:txBody>
          <a:bodyPr/>
          <a:lstStyle/>
          <a:p>
            <a:r>
              <a:rPr lang="en-US" dirty="0"/>
              <a:t>Ohio EPA issues a 401 Water Quality Certification to the U.S Army Corps for their NWPs</a:t>
            </a:r>
          </a:p>
          <a:p>
            <a:r>
              <a:rPr lang="en-US" dirty="0"/>
              <a:t>Project must comply with all terms and conditions of the applicable NWP</a:t>
            </a:r>
          </a:p>
          <a:p>
            <a:pPr lvl="1"/>
            <a:r>
              <a:rPr lang="en-US" dirty="0"/>
              <a:t>State and Federal conditions</a:t>
            </a:r>
          </a:p>
          <a:p>
            <a:r>
              <a:rPr lang="en-US" dirty="0"/>
              <a:t>Recommended that you contact the Corps first to see if you qualify for NWP coverage</a:t>
            </a:r>
          </a:p>
          <a:p>
            <a:endParaRPr lang="en-US" dirty="0"/>
          </a:p>
        </p:txBody>
      </p:sp>
    </p:spTree>
    <p:extLst>
      <p:ext uri="{BB962C8B-B14F-4D97-AF65-F5344CB8AC3E}">
        <p14:creationId xmlns:p14="http://schemas.microsoft.com/office/powerpoint/2010/main" val="4165689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A5D81-E505-42BC-AC70-9544D1D92247}"/>
              </a:ext>
            </a:extLst>
          </p:cNvPr>
          <p:cNvSpPr>
            <a:spLocks noGrp="1"/>
          </p:cNvSpPr>
          <p:nvPr>
            <p:ph type="title"/>
          </p:nvPr>
        </p:nvSpPr>
        <p:spPr/>
        <p:txBody>
          <a:bodyPr>
            <a:normAutofit/>
          </a:bodyPr>
          <a:lstStyle/>
          <a:p>
            <a:r>
              <a:rPr lang="en-US" sz="4000" b="1" dirty="0">
                <a:solidFill>
                  <a:srgbClr val="0046AD"/>
                </a:solidFill>
              </a:rPr>
              <a:t>Nationwide Permits</a:t>
            </a:r>
          </a:p>
        </p:txBody>
      </p:sp>
      <p:sp>
        <p:nvSpPr>
          <p:cNvPr id="3" name="Content Placeholder 2">
            <a:extLst>
              <a:ext uri="{FF2B5EF4-FFF2-40B4-BE49-F238E27FC236}">
                <a16:creationId xmlns:a16="http://schemas.microsoft.com/office/drawing/2014/main" id="{65F93BA5-F620-4976-96F4-89B58E2A7BFF}"/>
              </a:ext>
            </a:extLst>
          </p:cNvPr>
          <p:cNvSpPr>
            <a:spLocks noGrp="1"/>
          </p:cNvSpPr>
          <p:nvPr>
            <p:ph idx="1"/>
          </p:nvPr>
        </p:nvSpPr>
        <p:spPr/>
        <p:txBody>
          <a:bodyPr>
            <a:normAutofit fontScale="77500" lnSpcReduction="20000"/>
          </a:bodyPr>
          <a:lstStyle/>
          <a:p>
            <a:r>
              <a:rPr lang="en-US" dirty="0"/>
              <a:t>If your project exceeds or does not meet 401 (state) conditions, you must apply for an Individual 401 or a Director’s Authorization</a:t>
            </a:r>
          </a:p>
          <a:p>
            <a:pPr marL="0" indent="0">
              <a:buNone/>
            </a:pPr>
            <a:endParaRPr lang="en-US" dirty="0"/>
          </a:p>
          <a:p>
            <a:r>
              <a:rPr lang="en-US" u="sng" dirty="0"/>
              <a:t>Director’s Authorization</a:t>
            </a:r>
            <a:r>
              <a:rPr lang="en-US" dirty="0"/>
              <a:t>: any project that does not meet one or more of the terms and conditions for eligibility under the 401 WQC or where the district engineer has been granted authority to waive certain requirements, Ohio EPA may determine, that a project will have such a </a:t>
            </a:r>
            <a:r>
              <a:rPr lang="en-US" i="1" dirty="0"/>
              <a:t>minimal impact on water quality</a:t>
            </a:r>
            <a:r>
              <a:rPr lang="en-US" i="1" dirty="0">
                <a:solidFill>
                  <a:srgbClr val="FF0000"/>
                </a:solidFill>
              </a:rPr>
              <a:t> </a:t>
            </a:r>
            <a:r>
              <a:rPr lang="en-US" dirty="0"/>
              <a:t>that individual state WQC is not necessary provided all other terms and conditions of the NWP certification have been met</a:t>
            </a:r>
          </a:p>
          <a:p>
            <a:endParaRPr lang="en-US" dirty="0"/>
          </a:p>
        </p:txBody>
      </p:sp>
    </p:spTree>
    <p:extLst>
      <p:ext uri="{BB962C8B-B14F-4D97-AF65-F5344CB8AC3E}">
        <p14:creationId xmlns:p14="http://schemas.microsoft.com/office/powerpoint/2010/main" val="2655550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368E9-7037-49DC-983F-9D66F0777651}"/>
              </a:ext>
            </a:extLst>
          </p:cNvPr>
          <p:cNvSpPr>
            <a:spLocks noGrp="1"/>
          </p:cNvSpPr>
          <p:nvPr>
            <p:ph type="title"/>
          </p:nvPr>
        </p:nvSpPr>
        <p:spPr/>
        <p:txBody>
          <a:bodyPr>
            <a:normAutofit/>
          </a:bodyPr>
          <a:lstStyle/>
          <a:p>
            <a:r>
              <a:rPr lang="en-US" sz="4000" b="1" dirty="0">
                <a:solidFill>
                  <a:srgbClr val="0046AD"/>
                </a:solidFill>
              </a:rPr>
              <a:t>Isolated Wetland Permits</a:t>
            </a:r>
          </a:p>
        </p:txBody>
      </p:sp>
      <p:sp>
        <p:nvSpPr>
          <p:cNvPr id="3" name="Content Placeholder 2">
            <a:extLst>
              <a:ext uri="{FF2B5EF4-FFF2-40B4-BE49-F238E27FC236}">
                <a16:creationId xmlns:a16="http://schemas.microsoft.com/office/drawing/2014/main" id="{EA79788D-F4CA-4395-8192-A854791CBBAB}"/>
              </a:ext>
            </a:extLst>
          </p:cNvPr>
          <p:cNvSpPr>
            <a:spLocks noGrp="1"/>
          </p:cNvSpPr>
          <p:nvPr>
            <p:ph idx="1"/>
          </p:nvPr>
        </p:nvSpPr>
        <p:spPr>
          <a:xfrm>
            <a:off x="457200" y="1600201"/>
            <a:ext cx="8229600" cy="4190999"/>
          </a:xfrm>
        </p:spPr>
        <p:txBody>
          <a:bodyPr>
            <a:normAutofit fontScale="85000" lnSpcReduction="10000"/>
          </a:bodyPr>
          <a:lstStyle/>
          <a:p>
            <a:r>
              <a:rPr lang="en-US" dirty="0"/>
              <a:t>Level 1 IWP</a:t>
            </a:r>
          </a:p>
          <a:p>
            <a:pPr lvl="1"/>
            <a:r>
              <a:rPr lang="en-US" dirty="0"/>
              <a:t>Less than 0.5 acre of impact to Category 1 and Category 2 wetlands</a:t>
            </a:r>
          </a:p>
          <a:p>
            <a:r>
              <a:rPr lang="en-US" dirty="0"/>
              <a:t>Level 2 IWP</a:t>
            </a:r>
          </a:p>
          <a:p>
            <a:pPr lvl="1"/>
            <a:r>
              <a:rPr lang="en-US" dirty="0"/>
              <a:t>Greater than 0.5 acre of impact to Category 1 wetlands</a:t>
            </a:r>
          </a:p>
          <a:p>
            <a:pPr lvl="1"/>
            <a:r>
              <a:rPr lang="en-US" dirty="0"/>
              <a:t>Greater than 0.5 acre of impact, but less than 3 acres of impact to Category 2 wetlands</a:t>
            </a:r>
          </a:p>
          <a:p>
            <a:r>
              <a:rPr lang="en-US" dirty="0"/>
              <a:t>Level 3 IWP</a:t>
            </a:r>
          </a:p>
          <a:p>
            <a:pPr lvl="1"/>
            <a:r>
              <a:rPr lang="en-US" dirty="0"/>
              <a:t>Greater than 3 acres of impact to Category 2 wetland</a:t>
            </a:r>
          </a:p>
          <a:p>
            <a:pPr lvl="1"/>
            <a:r>
              <a:rPr lang="en-US" dirty="0"/>
              <a:t>Any amount of impact to Category 3 wetlands</a:t>
            </a:r>
          </a:p>
        </p:txBody>
      </p:sp>
    </p:spTree>
    <p:extLst>
      <p:ext uri="{BB962C8B-B14F-4D97-AF65-F5344CB8AC3E}">
        <p14:creationId xmlns:p14="http://schemas.microsoft.com/office/powerpoint/2010/main" val="3625442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6129-8B5B-4E00-9E46-640E2966DE4C}"/>
              </a:ext>
            </a:extLst>
          </p:cNvPr>
          <p:cNvSpPr>
            <a:spLocks noGrp="1"/>
          </p:cNvSpPr>
          <p:nvPr>
            <p:ph type="title"/>
          </p:nvPr>
        </p:nvSpPr>
        <p:spPr>
          <a:xfrm>
            <a:off x="457200" y="274638"/>
            <a:ext cx="8229600" cy="1325562"/>
          </a:xfrm>
        </p:spPr>
        <p:txBody>
          <a:bodyPr>
            <a:normAutofit/>
          </a:bodyPr>
          <a:lstStyle/>
          <a:p>
            <a:r>
              <a:rPr lang="en-US" sz="3600" b="1" dirty="0">
                <a:solidFill>
                  <a:srgbClr val="0046AD"/>
                </a:solidFill>
              </a:rPr>
              <a:t>401 Water Quality Certification (WQC) Process</a:t>
            </a:r>
          </a:p>
        </p:txBody>
      </p:sp>
      <p:sp>
        <p:nvSpPr>
          <p:cNvPr id="3" name="Content Placeholder 2">
            <a:extLst>
              <a:ext uri="{FF2B5EF4-FFF2-40B4-BE49-F238E27FC236}">
                <a16:creationId xmlns:a16="http://schemas.microsoft.com/office/drawing/2014/main" id="{9D8DA966-337A-4A19-B5ED-3A73D4456C90}"/>
              </a:ext>
            </a:extLst>
          </p:cNvPr>
          <p:cNvSpPr>
            <a:spLocks noGrp="1"/>
          </p:cNvSpPr>
          <p:nvPr>
            <p:ph idx="1"/>
          </p:nvPr>
        </p:nvSpPr>
        <p:spPr/>
        <p:txBody>
          <a:bodyPr>
            <a:normAutofit lnSpcReduction="10000"/>
          </a:bodyPr>
          <a:lstStyle/>
          <a:p>
            <a:r>
              <a:rPr lang="en-US" dirty="0"/>
              <a:t>Must request a pre-filing meeting request at least 30 days prior to 401 application submission</a:t>
            </a:r>
          </a:p>
          <a:p>
            <a:r>
              <a:rPr lang="en-US" dirty="0"/>
              <a:t>Ohio EPA has 15 business days to perform an administrative review of the application</a:t>
            </a:r>
          </a:p>
          <a:p>
            <a:pPr lvl="1"/>
            <a:r>
              <a:rPr lang="en-US" dirty="0"/>
              <a:t>If Incomplete, a list of deficient items</a:t>
            </a:r>
          </a:p>
          <a:p>
            <a:pPr lvl="1"/>
            <a:r>
              <a:rPr lang="en-US" dirty="0"/>
              <a:t>If Complete, public notice process will begin</a:t>
            </a:r>
          </a:p>
          <a:p>
            <a:pPr lvl="1"/>
            <a:r>
              <a:rPr lang="en-US" dirty="0"/>
              <a:t>30 day public notice period, 45 day period if a public hearing is required </a:t>
            </a:r>
          </a:p>
        </p:txBody>
      </p:sp>
    </p:spTree>
    <p:extLst>
      <p:ext uri="{BB962C8B-B14F-4D97-AF65-F5344CB8AC3E}">
        <p14:creationId xmlns:p14="http://schemas.microsoft.com/office/powerpoint/2010/main" val="2843543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AAFFA-740D-45F2-89E6-D7F494465DB8}"/>
              </a:ext>
            </a:extLst>
          </p:cNvPr>
          <p:cNvSpPr>
            <a:spLocks noGrp="1"/>
          </p:cNvSpPr>
          <p:nvPr>
            <p:ph type="title"/>
          </p:nvPr>
        </p:nvSpPr>
        <p:spPr/>
        <p:txBody>
          <a:bodyPr>
            <a:normAutofit/>
          </a:bodyPr>
          <a:lstStyle/>
          <a:p>
            <a:r>
              <a:rPr lang="en-US" sz="4000" b="1" dirty="0">
                <a:solidFill>
                  <a:srgbClr val="0046AD"/>
                </a:solidFill>
              </a:rPr>
              <a:t>401 WQC Process</a:t>
            </a:r>
          </a:p>
        </p:txBody>
      </p:sp>
      <p:sp>
        <p:nvSpPr>
          <p:cNvPr id="3" name="Content Placeholder 2">
            <a:extLst>
              <a:ext uri="{FF2B5EF4-FFF2-40B4-BE49-F238E27FC236}">
                <a16:creationId xmlns:a16="http://schemas.microsoft.com/office/drawing/2014/main" id="{6DA0282D-3502-491B-BA58-4D205A9D003E}"/>
              </a:ext>
            </a:extLst>
          </p:cNvPr>
          <p:cNvSpPr>
            <a:spLocks noGrp="1"/>
          </p:cNvSpPr>
          <p:nvPr>
            <p:ph idx="1"/>
          </p:nvPr>
        </p:nvSpPr>
        <p:spPr/>
        <p:txBody>
          <a:bodyPr>
            <a:normAutofit fontScale="92500" lnSpcReduction="20000"/>
          </a:bodyPr>
          <a:lstStyle/>
          <a:p>
            <a:r>
              <a:rPr lang="en-US" dirty="0"/>
              <a:t>Technical Review begins once application is administratively complete and public noticed</a:t>
            </a:r>
          </a:p>
          <a:p>
            <a:r>
              <a:rPr lang="en-US" dirty="0"/>
              <a:t>180 days from date of complete to take an action</a:t>
            </a:r>
          </a:p>
          <a:p>
            <a:pPr lvl="1"/>
            <a:r>
              <a:rPr lang="en-US" dirty="0"/>
              <a:t>Issue or Deny</a:t>
            </a:r>
          </a:p>
          <a:p>
            <a:r>
              <a:rPr lang="en-US" dirty="0"/>
              <a:t>Maximum of 365 days from date of application receipt to take an action</a:t>
            </a:r>
          </a:p>
          <a:p>
            <a:pPr lvl="1"/>
            <a:r>
              <a:rPr lang="en-US" dirty="0"/>
              <a:t>Federal agency (Army Corps) will establish their “reasonable period of time” for the certifying authority (Ohio EPA) to take an action</a:t>
            </a:r>
          </a:p>
          <a:p>
            <a:r>
              <a:rPr lang="en-US" dirty="0"/>
              <a:t>Corps will take an action once the 401 WQC is issued</a:t>
            </a:r>
          </a:p>
        </p:txBody>
      </p:sp>
    </p:spTree>
    <p:extLst>
      <p:ext uri="{BB962C8B-B14F-4D97-AF65-F5344CB8AC3E}">
        <p14:creationId xmlns:p14="http://schemas.microsoft.com/office/powerpoint/2010/main" val="1969958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8A62D-2C7D-4BC9-B115-6C9EFF68C5C4}"/>
              </a:ext>
            </a:extLst>
          </p:cNvPr>
          <p:cNvSpPr>
            <a:spLocks noGrp="1"/>
          </p:cNvSpPr>
          <p:nvPr>
            <p:ph type="title"/>
          </p:nvPr>
        </p:nvSpPr>
        <p:spPr/>
        <p:txBody>
          <a:bodyPr/>
          <a:lstStyle/>
          <a:p>
            <a:r>
              <a:rPr lang="en-US" sz="3600" b="1" dirty="0">
                <a:solidFill>
                  <a:srgbClr val="0046AD"/>
                </a:solidFill>
              </a:rPr>
              <a:t>Permitting Process</a:t>
            </a:r>
          </a:p>
        </p:txBody>
      </p:sp>
      <p:grpSp>
        <p:nvGrpSpPr>
          <p:cNvPr id="4" name="Group 3">
            <a:extLst>
              <a:ext uri="{FF2B5EF4-FFF2-40B4-BE49-F238E27FC236}">
                <a16:creationId xmlns:a16="http://schemas.microsoft.com/office/drawing/2014/main" id="{EC9098BB-B6A5-4CBF-A28F-AB9D193E49BD}"/>
              </a:ext>
            </a:extLst>
          </p:cNvPr>
          <p:cNvGrpSpPr/>
          <p:nvPr/>
        </p:nvGrpSpPr>
        <p:grpSpPr>
          <a:xfrm>
            <a:off x="609600" y="1066800"/>
            <a:ext cx="7620000" cy="4624326"/>
            <a:chOff x="390871" y="1705060"/>
            <a:chExt cx="8209857" cy="3931850"/>
          </a:xfrm>
        </p:grpSpPr>
        <p:grpSp>
          <p:nvGrpSpPr>
            <p:cNvPr id="5" name="Group 4">
              <a:extLst>
                <a:ext uri="{FF2B5EF4-FFF2-40B4-BE49-F238E27FC236}">
                  <a16:creationId xmlns:a16="http://schemas.microsoft.com/office/drawing/2014/main" id="{CFFF36C7-6698-429F-A596-F9DB3BBAE856}"/>
                </a:ext>
              </a:extLst>
            </p:cNvPr>
            <p:cNvGrpSpPr/>
            <p:nvPr/>
          </p:nvGrpSpPr>
          <p:grpSpPr>
            <a:xfrm>
              <a:off x="390871" y="1705060"/>
              <a:ext cx="8209857" cy="3931850"/>
              <a:chOff x="390871" y="1705060"/>
              <a:chExt cx="8209857" cy="3931850"/>
            </a:xfrm>
          </p:grpSpPr>
          <p:sp>
            <p:nvSpPr>
              <p:cNvPr id="7" name="Freeform 3">
                <a:extLst>
                  <a:ext uri="{FF2B5EF4-FFF2-40B4-BE49-F238E27FC236}">
                    <a16:creationId xmlns:a16="http://schemas.microsoft.com/office/drawing/2014/main" id="{8AA47A85-5A8F-4CFB-BBBE-D3F390F837D6}"/>
                  </a:ext>
                </a:extLst>
              </p:cNvPr>
              <p:cNvSpPr/>
              <p:nvPr/>
            </p:nvSpPr>
            <p:spPr>
              <a:xfrm>
                <a:off x="6670843" y="4399747"/>
                <a:ext cx="321647" cy="612895"/>
              </a:xfrm>
              <a:custGeom>
                <a:avLst/>
                <a:gdLst>
                  <a:gd name="connsiteX0" fmla="*/ 0 w 321647"/>
                  <a:gd name="connsiteY0" fmla="*/ 0 h 612895"/>
                  <a:gd name="connsiteX1" fmla="*/ 160823 w 321647"/>
                  <a:gd name="connsiteY1" fmla="*/ 0 h 612895"/>
                  <a:gd name="connsiteX2" fmla="*/ 160823 w 321647"/>
                  <a:gd name="connsiteY2" fmla="*/ 612895 h 612895"/>
                  <a:gd name="connsiteX3" fmla="*/ 321647 w 321647"/>
                  <a:gd name="connsiteY3" fmla="*/ 612895 h 612895"/>
                </a:gdLst>
                <a:ahLst/>
                <a:cxnLst>
                  <a:cxn ang="0">
                    <a:pos x="connsiteX0" y="connsiteY0"/>
                  </a:cxn>
                  <a:cxn ang="0">
                    <a:pos x="connsiteX1" y="connsiteY1"/>
                  </a:cxn>
                  <a:cxn ang="0">
                    <a:pos x="connsiteX2" y="connsiteY2"/>
                  </a:cxn>
                  <a:cxn ang="0">
                    <a:pos x="connsiteX3" y="connsiteY3"/>
                  </a:cxn>
                </a:cxnLst>
                <a:rect l="l" t="t" r="r" b="b"/>
                <a:pathLst>
                  <a:path w="321647" h="612895">
                    <a:moveTo>
                      <a:pt x="0" y="0"/>
                    </a:moveTo>
                    <a:lnTo>
                      <a:pt x="160823" y="0"/>
                    </a:lnTo>
                    <a:lnTo>
                      <a:pt x="160823" y="612895"/>
                    </a:lnTo>
                    <a:lnTo>
                      <a:pt x="321647" y="612895"/>
                    </a:lnTo>
                  </a:path>
                </a:pathLst>
              </a:custGeom>
              <a:noFill/>
              <a:ln w="12700">
                <a:solidFill>
                  <a:schemeClr val="tx1"/>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spcFirstLastPara="0" vert="horz" wrap="square" lIns="156220" tIns="289143" rIns="156219" bIns="289144" numCol="1" spcCol="1270" anchor="ctr" anchorCtr="0">
                <a:noAutofit/>
              </a:bodyPr>
              <a:lstStyle/>
              <a:p>
                <a:pPr lvl="0" algn="ctr" defTabSz="222250">
                  <a:lnSpc>
                    <a:spcPct val="90000"/>
                  </a:lnSpc>
                  <a:spcBef>
                    <a:spcPct val="0"/>
                  </a:spcBef>
                  <a:spcAft>
                    <a:spcPct val="35000"/>
                  </a:spcAft>
                </a:pPr>
                <a:endParaRPr lang="en-US" sz="500" kern="1200"/>
              </a:p>
            </p:txBody>
          </p:sp>
          <p:sp>
            <p:nvSpPr>
              <p:cNvPr id="8" name="Freeform 6">
                <a:extLst>
                  <a:ext uri="{FF2B5EF4-FFF2-40B4-BE49-F238E27FC236}">
                    <a16:creationId xmlns:a16="http://schemas.microsoft.com/office/drawing/2014/main" id="{BD89E03E-4C7E-4322-97DF-FE884CD483B9}"/>
                  </a:ext>
                </a:extLst>
              </p:cNvPr>
              <p:cNvSpPr/>
              <p:nvPr/>
            </p:nvSpPr>
            <p:spPr>
              <a:xfrm>
                <a:off x="6670843" y="3240525"/>
                <a:ext cx="321647" cy="1159222"/>
              </a:xfrm>
              <a:custGeom>
                <a:avLst/>
                <a:gdLst>
                  <a:gd name="connsiteX0" fmla="*/ 0 w 321647"/>
                  <a:gd name="connsiteY0" fmla="*/ 612895 h 612895"/>
                  <a:gd name="connsiteX1" fmla="*/ 160823 w 321647"/>
                  <a:gd name="connsiteY1" fmla="*/ 612895 h 612895"/>
                  <a:gd name="connsiteX2" fmla="*/ 160823 w 321647"/>
                  <a:gd name="connsiteY2" fmla="*/ 0 h 612895"/>
                  <a:gd name="connsiteX3" fmla="*/ 321647 w 321647"/>
                  <a:gd name="connsiteY3" fmla="*/ 0 h 612895"/>
                </a:gdLst>
                <a:ahLst/>
                <a:cxnLst>
                  <a:cxn ang="0">
                    <a:pos x="connsiteX0" y="connsiteY0"/>
                  </a:cxn>
                  <a:cxn ang="0">
                    <a:pos x="connsiteX1" y="connsiteY1"/>
                  </a:cxn>
                  <a:cxn ang="0">
                    <a:pos x="connsiteX2" y="connsiteY2"/>
                  </a:cxn>
                  <a:cxn ang="0">
                    <a:pos x="connsiteX3" y="connsiteY3"/>
                  </a:cxn>
                </a:cxnLst>
                <a:rect l="l" t="t" r="r" b="b"/>
                <a:pathLst>
                  <a:path w="321647" h="612895">
                    <a:moveTo>
                      <a:pt x="0" y="612895"/>
                    </a:moveTo>
                    <a:lnTo>
                      <a:pt x="160823" y="612895"/>
                    </a:lnTo>
                    <a:lnTo>
                      <a:pt x="160823" y="0"/>
                    </a:lnTo>
                    <a:lnTo>
                      <a:pt x="321647" y="0"/>
                    </a:lnTo>
                  </a:path>
                </a:pathLst>
              </a:custGeom>
              <a:noFill/>
              <a:ln w="12700">
                <a:solidFill>
                  <a:schemeClr val="tx1"/>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spcFirstLastPara="0" vert="horz" wrap="square" lIns="156220" tIns="289144" rIns="156219" bIns="289143" numCol="1" spcCol="1270" anchor="ctr" anchorCtr="0">
                <a:noAutofit/>
              </a:bodyPr>
              <a:lstStyle/>
              <a:p>
                <a:pPr lvl="0" algn="ctr" defTabSz="222250">
                  <a:lnSpc>
                    <a:spcPct val="90000"/>
                  </a:lnSpc>
                  <a:spcBef>
                    <a:spcPct val="0"/>
                  </a:spcBef>
                  <a:spcAft>
                    <a:spcPct val="35000"/>
                  </a:spcAft>
                </a:pPr>
                <a:endParaRPr lang="en-US" sz="500" kern="1200"/>
              </a:p>
            </p:txBody>
          </p:sp>
          <p:sp>
            <p:nvSpPr>
              <p:cNvPr id="9" name="Freeform 7">
                <a:extLst>
                  <a:ext uri="{FF2B5EF4-FFF2-40B4-BE49-F238E27FC236}">
                    <a16:creationId xmlns:a16="http://schemas.microsoft.com/office/drawing/2014/main" id="{60F2CB4A-1B74-4B67-88C8-82AF53214F12}"/>
                  </a:ext>
                </a:extLst>
              </p:cNvPr>
              <p:cNvSpPr/>
              <p:nvPr/>
            </p:nvSpPr>
            <p:spPr>
              <a:xfrm>
                <a:off x="4740958" y="3788499"/>
                <a:ext cx="321647" cy="612895"/>
              </a:xfrm>
              <a:custGeom>
                <a:avLst/>
                <a:gdLst>
                  <a:gd name="connsiteX0" fmla="*/ 0 w 321647"/>
                  <a:gd name="connsiteY0" fmla="*/ 0 h 306447"/>
                  <a:gd name="connsiteX1" fmla="*/ 160823 w 321647"/>
                  <a:gd name="connsiteY1" fmla="*/ 0 h 306447"/>
                  <a:gd name="connsiteX2" fmla="*/ 160823 w 321647"/>
                  <a:gd name="connsiteY2" fmla="*/ 306447 h 306447"/>
                  <a:gd name="connsiteX3" fmla="*/ 321647 w 321647"/>
                  <a:gd name="connsiteY3" fmla="*/ 306447 h 306447"/>
                </a:gdLst>
                <a:ahLst/>
                <a:cxnLst>
                  <a:cxn ang="0">
                    <a:pos x="connsiteX0" y="connsiteY0"/>
                  </a:cxn>
                  <a:cxn ang="0">
                    <a:pos x="connsiteX1" y="connsiteY1"/>
                  </a:cxn>
                  <a:cxn ang="0">
                    <a:pos x="connsiteX2" y="connsiteY2"/>
                  </a:cxn>
                  <a:cxn ang="0">
                    <a:pos x="connsiteX3" y="connsiteY3"/>
                  </a:cxn>
                </a:cxnLst>
                <a:rect l="l" t="t" r="r" b="b"/>
                <a:pathLst>
                  <a:path w="321647" h="306447">
                    <a:moveTo>
                      <a:pt x="0" y="0"/>
                    </a:moveTo>
                    <a:lnTo>
                      <a:pt x="160823" y="0"/>
                    </a:lnTo>
                    <a:lnTo>
                      <a:pt x="160823" y="306447"/>
                    </a:lnTo>
                    <a:lnTo>
                      <a:pt x="321647" y="306447"/>
                    </a:lnTo>
                  </a:path>
                </a:pathLst>
              </a:custGeom>
              <a:noFill/>
              <a:ln w="12700">
                <a:solidFill>
                  <a:schemeClr val="tx1"/>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spcFirstLastPara="0" vert="horz" wrap="square" lIns="162417" tIns="142117" rIns="162417" bIns="142117" numCol="1" spcCol="1270" anchor="ctr" anchorCtr="0">
                <a:noAutofit/>
              </a:bodyPr>
              <a:lstStyle/>
              <a:p>
                <a:pPr lvl="0" algn="ctr" defTabSz="222250">
                  <a:lnSpc>
                    <a:spcPct val="90000"/>
                  </a:lnSpc>
                  <a:spcBef>
                    <a:spcPct val="0"/>
                  </a:spcBef>
                  <a:spcAft>
                    <a:spcPct val="35000"/>
                  </a:spcAft>
                </a:pPr>
                <a:endParaRPr lang="en-US" sz="500" kern="1200"/>
              </a:p>
            </p:txBody>
          </p:sp>
          <p:sp>
            <p:nvSpPr>
              <p:cNvPr id="10" name="Freeform 8">
                <a:extLst>
                  <a:ext uri="{FF2B5EF4-FFF2-40B4-BE49-F238E27FC236}">
                    <a16:creationId xmlns:a16="http://schemas.microsoft.com/office/drawing/2014/main" id="{FD8CF860-FBF2-486A-8E78-B216B3F46F9F}"/>
                  </a:ext>
                </a:extLst>
              </p:cNvPr>
              <p:cNvSpPr/>
              <p:nvPr/>
            </p:nvSpPr>
            <p:spPr>
              <a:xfrm>
                <a:off x="4740958" y="3236893"/>
                <a:ext cx="321647" cy="551605"/>
              </a:xfrm>
              <a:custGeom>
                <a:avLst/>
                <a:gdLst>
                  <a:gd name="connsiteX0" fmla="*/ 0 w 321647"/>
                  <a:gd name="connsiteY0" fmla="*/ 306447 h 306447"/>
                  <a:gd name="connsiteX1" fmla="*/ 160823 w 321647"/>
                  <a:gd name="connsiteY1" fmla="*/ 306447 h 306447"/>
                  <a:gd name="connsiteX2" fmla="*/ 160823 w 321647"/>
                  <a:gd name="connsiteY2" fmla="*/ 0 h 306447"/>
                  <a:gd name="connsiteX3" fmla="*/ 321647 w 321647"/>
                  <a:gd name="connsiteY3" fmla="*/ 0 h 306447"/>
                </a:gdLst>
                <a:ahLst/>
                <a:cxnLst>
                  <a:cxn ang="0">
                    <a:pos x="connsiteX0" y="connsiteY0"/>
                  </a:cxn>
                  <a:cxn ang="0">
                    <a:pos x="connsiteX1" y="connsiteY1"/>
                  </a:cxn>
                  <a:cxn ang="0">
                    <a:pos x="connsiteX2" y="connsiteY2"/>
                  </a:cxn>
                  <a:cxn ang="0">
                    <a:pos x="connsiteX3" y="connsiteY3"/>
                  </a:cxn>
                </a:cxnLst>
                <a:rect l="l" t="t" r="r" b="b"/>
                <a:pathLst>
                  <a:path w="321647" h="306447">
                    <a:moveTo>
                      <a:pt x="0" y="306447"/>
                    </a:moveTo>
                    <a:lnTo>
                      <a:pt x="160823" y="306447"/>
                    </a:lnTo>
                    <a:lnTo>
                      <a:pt x="160823" y="0"/>
                    </a:lnTo>
                    <a:lnTo>
                      <a:pt x="321647" y="0"/>
                    </a:lnTo>
                  </a:path>
                </a:pathLst>
              </a:custGeom>
              <a:noFill/>
              <a:ln w="12700">
                <a:solidFill>
                  <a:schemeClr val="tx1"/>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spcFirstLastPara="0" vert="horz" wrap="square" lIns="162417" tIns="142117" rIns="162417" bIns="142117" numCol="1" spcCol="1270" anchor="ctr" anchorCtr="0">
                <a:noAutofit/>
              </a:bodyPr>
              <a:lstStyle/>
              <a:p>
                <a:pPr lvl="0" algn="ctr" defTabSz="222250">
                  <a:lnSpc>
                    <a:spcPct val="90000"/>
                  </a:lnSpc>
                  <a:spcBef>
                    <a:spcPct val="0"/>
                  </a:spcBef>
                  <a:spcAft>
                    <a:spcPct val="35000"/>
                  </a:spcAft>
                </a:pPr>
                <a:endParaRPr lang="en-US" sz="500" kern="1200"/>
              </a:p>
            </p:txBody>
          </p:sp>
          <p:sp>
            <p:nvSpPr>
              <p:cNvPr id="11" name="Freeform 9">
                <a:extLst>
                  <a:ext uri="{FF2B5EF4-FFF2-40B4-BE49-F238E27FC236}">
                    <a16:creationId xmlns:a16="http://schemas.microsoft.com/office/drawing/2014/main" id="{BDFAF3A7-2018-4A7F-9D84-27FD29270230}"/>
                  </a:ext>
                </a:extLst>
              </p:cNvPr>
              <p:cNvSpPr/>
              <p:nvPr/>
            </p:nvSpPr>
            <p:spPr>
              <a:xfrm>
                <a:off x="2811072" y="2995366"/>
                <a:ext cx="321647" cy="814634"/>
              </a:xfrm>
              <a:custGeom>
                <a:avLst/>
                <a:gdLst>
                  <a:gd name="connsiteX0" fmla="*/ 0 w 321647"/>
                  <a:gd name="connsiteY0" fmla="*/ 0 h 459671"/>
                  <a:gd name="connsiteX1" fmla="*/ 160823 w 321647"/>
                  <a:gd name="connsiteY1" fmla="*/ 0 h 459671"/>
                  <a:gd name="connsiteX2" fmla="*/ 160823 w 321647"/>
                  <a:gd name="connsiteY2" fmla="*/ 459671 h 459671"/>
                  <a:gd name="connsiteX3" fmla="*/ 321647 w 321647"/>
                  <a:gd name="connsiteY3" fmla="*/ 459671 h 459671"/>
                </a:gdLst>
                <a:ahLst/>
                <a:cxnLst>
                  <a:cxn ang="0">
                    <a:pos x="connsiteX0" y="connsiteY0"/>
                  </a:cxn>
                  <a:cxn ang="0">
                    <a:pos x="connsiteX1" y="connsiteY1"/>
                  </a:cxn>
                  <a:cxn ang="0">
                    <a:pos x="connsiteX2" y="connsiteY2"/>
                  </a:cxn>
                  <a:cxn ang="0">
                    <a:pos x="connsiteX3" y="connsiteY3"/>
                  </a:cxn>
                </a:cxnLst>
                <a:rect l="l" t="t" r="r" b="b"/>
                <a:pathLst>
                  <a:path w="321647" h="459671">
                    <a:moveTo>
                      <a:pt x="0" y="0"/>
                    </a:moveTo>
                    <a:lnTo>
                      <a:pt x="160823" y="0"/>
                    </a:lnTo>
                    <a:lnTo>
                      <a:pt x="160823" y="459671"/>
                    </a:lnTo>
                    <a:lnTo>
                      <a:pt x="321647" y="459671"/>
                    </a:lnTo>
                  </a:path>
                </a:pathLst>
              </a:custGeom>
              <a:noFill/>
              <a:ln w="12700">
                <a:solidFill>
                  <a:schemeClr val="tx1"/>
                </a:solidFill>
              </a:ln>
            </p:spPr>
            <p:style>
              <a:lnRef idx="2">
                <a:scrgbClr r="0" g="0" b="0"/>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159498" tIns="215810" rIns="159498" bIns="215810"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0">
                <a:extLst>
                  <a:ext uri="{FF2B5EF4-FFF2-40B4-BE49-F238E27FC236}">
                    <a16:creationId xmlns:a16="http://schemas.microsoft.com/office/drawing/2014/main" id="{047A7F95-3BF4-4E3B-A21E-9BF36F745B5F}"/>
                  </a:ext>
                </a:extLst>
              </p:cNvPr>
              <p:cNvSpPr/>
              <p:nvPr/>
            </p:nvSpPr>
            <p:spPr>
              <a:xfrm>
                <a:off x="4740958" y="2104438"/>
                <a:ext cx="321647" cy="91440"/>
              </a:xfrm>
              <a:custGeom>
                <a:avLst/>
                <a:gdLst>
                  <a:gd name="connsiteX0" fmla="*/ 0 w 321647"/>
                  <a:gd name="connsiteY0" fmla="*/ 45720 h 91440"/>
                  <a:gd name="connsiteX1" fmla="*/ 321647 w 321647"/>
                  <a:gd name="connsiteY1" fmla="*/ 45720 h 91440"/>
                </a:gdLst>
                <a:ahLst/>
                <a:cxnLst>
                  <a:cxn ang="0">
                    <a:pos x="connsiteX0" y="connsiteY0"/>
                  </a:cxn>
                  <a:cxn ang="0">
                    <a:pos x="connsiteX1" y="connsiteY1"/>
                  </a:cxn>
                </a:cxnLst>
                <a:rect l="l" t="t" r="r" b="b"/>
                <a:pathLst>
                  <a:path w="321647" h="91440">
                    <a:moveTo>
                      <a:pt x="0" y="45720"/>
                    </a:moveTo>
                    <a:lnTo>
                      <a:pt x="321647" y="45720"/>
                    </a:lnTo>
                  </a:path>
                </a:pathLst>
              </a:custGeom>
              <a:noFill/>
              <a:ln w="12700">
                <a:solidFill>
                  <a:schemeClr val="tx1"/>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spcFirstLastPara="0" vert="horz" wrap="square" lIns="165482" tIns="37679" rIns="165483" bIns="37679" numCol="1" spcCol="1270" anchor="ctr" anchorCtr="0">
                <a:noAutofit/>
              </a:bodyPr>
              <a:lstStyle/>
              <a:p>
                <a:pPr lvl="0" algn="ctr" defTabSz="222250">
                  <a:lnSpc>
                    <a:spcPct val="90000"/>
                  </a:lnSpc>
                  <a:spcBef>
                    <a:spcPct val="0"/>
                  </a:spcBef>
                  <a:spcAft>
                    <a:spcPct val="35000"/>
                  </a:spcAft>
                </a:pPr>
                <a:endParaRPr lang="en-US" sz="500" kern="1200"/>
              </a:p>
            </p:txBody>
          </p:sp>
          <p:sp>
            <p:nvSpPr>
              <p:cNvPr id="13" name="Freeform 11">
                <a:extLst>
                  <a:ext uri="{FF2B5EF4-FFF2-40B4-BE49-F238E27FC236}">
                    <a16:creationId xmlns:a16="http://schemas.microsoft.com/office/drawing/2014/main" id="{A3734D8D-C79B-4D91-BD2E-5F4BC0588E6B}"/>
                  </a:ext>
                </a:extLst>
              </p:cNvPr>
              <p:cNvSpPr/>
              <p:nvPr/>
            </p:nvSpPr>
            <p:spPr>
              <a:xfrm>
                <a:off x="2811072" y="2133600"/>
                <a:ext cx="321647" cy="861765"/>
              </a:xfrm>
              <a:custGeom>
                <a:avLst/>
                <a:gdLst>
                  <a:gd name="connsiteX0" fmla="*/ 0 w 321647"/>
                  <a:gd name="connsiteY0" fmla="*/ 459671 h 459671"/>
                  <a:gd name="connsiteX1" fmla="*/ 160823 w 321647"/>
                  <a:gd name="connsiteY1" fmla="*/ 459671 h 459671"/>
                  <a:gd name="connsiteX2" fmla="*/ 160823 w 321647"/>
                  <a:gd name="connsiteY2" fmla="*/ 0 h 459671"/>
                  <a:gd name="connsiteX3" fmla="*/ 321647 w 321647"/>
                  <a:gd name="connsiteY3" fmla="*/ 0 h 459671"/>
                </a:gdLst>
                <a:ahLst/>
                <a:cxnLst>
                  <a:cxn ang="0">
                    <a:pos x="connsiteX0" y="connsiteY0"/>
                  </a:cxn>
                  <a:cxn ang="0">
                    <a:pos x="connsiteX1" y="connsiteY1"/>
                  </a:cxn>
                  <a:cxn ang="0">
                    <a:pos x="connsiteX2" y="connsiteY2"/>
                  </a:cxn>
                  <a:cxn ang="0">
                    <a:pos x="connsiteX3" y="connsiteY3"/>
                  </a:cxn>
                </a:cxnLst>
                <a:rect l="l" t="t" r="r" b="b"/>
                <a:pathLst>
                  <a:path w="321647" h="459671">
                    <a:moveTo>
                      <a:pt x="0" y="459671"/>
                    </a:moveTo>
                    <a:lnTo>
                      <a:pt x="160823" y="459671"/>
                    </a:lnTo>
                    <a:lnTo>
                      <a:pt x="160823" y="0"/>
                    </a:lnTo>
                    <a:lnTo>
                      <a:pt x="321647" y="0"/>
                    </a:lnTo>
                  </a:path>
                </a:pathLst>
              </a:custGeom>
              <a:noFill/>
              <a:ln w="12700">
                <a:solidFill>
                  <a:schemeClr val="tx1"/>
                </a:solidFill>
              </a:ln>
            </p:spPr>
            <p:style>
              <a:lnRef idx="2">
                <a:scrgbClr r="0" g="0" b="0"/>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159498" tIns="215811" rIns="159498" bIns="215809" numCol="1" spcCol="1270" anchor="ctr" anchorCtr="0">
                <a:noAutofit/>
              </a:bodyPr>
              <a:lstStyle/>
              <a:p>
                <a:pPr lvl="0" algn="ctr" defTabSz="222250">
                  <a:lnSpc>
                    <a:spcPct val="90000"/>
                  </a:lnSpc>
                  <a:spcBef>
                    <a:spcPct val="0"/>
                  </a:spcBef>
                  <a:spcAft>
                    <a:spcPct val="35000"/>
                  </a:spcAft>
                </a:pPr>
                <a:endParaRPr lang="en-US" sz="500" kern="1200"/>
              </a:p>
            </p:txBody>
          </p:sp>
          <p:sp>
            <p:nvSpPr>
              <p:cNvPr id="14" name="Freeform 12">
                <a:extLst>
                  <a:ext uri="{FF2B5EF4-FFF2-40B4-BE49-F238E27FC236}">
                    <a16:creationId xmlns:a16="http://schemas.microsoft.com/office/drawing/2014/main" id="{BF4C61F0-FD81-4C30-A966-A4686EC308C4}"/>
                  </a:ext>
                </a:extLst>
              </p:cNvPr>
              <p:cNvSpPr/>
              <p:nvPr/>
            </p:nvSpPr>
            <p:spPr>
              <a:xfrm>
                <a:off x="881187" y="2949646"/>
                <a:ext cx="321647" cy="91440"/>
              </a:xfrm>
              <a:custGeom>
                <a:avLst/>
                <a:gdLst>
                  <a:gd name="connsiteX0" fmla="*/ 0 w 321647"/>
                  <a:gd name="connsiteY0" fmla="*/ 45720 h 91440"/>
                  <a:gd name="connsiteX1" fmla="*/ 321647 w 321647"/>
                  <a:gd name="connsiteY1" fmla="*/ 45720 h 91440"/>
                </a:gdLst>
                <a:ahLst/>
                <a:cxnLst>
                  <a:cxn ang="0">
                    <a:pos x="connsiteX0" y="connsiteY0"/>
                  </a:cxn>
                  <a:cxn ang="0">
                    <a:pos x="connsiteX1" y="connsiteY1"/>
                  </a:cxn>
                </a:cxnLst>
                <a:rect l="l" t="t" r="r" b="b"/>
                <a:pathLst>
                  <a:path w="321647" h="91440">
                    <a:moveTo>
                      <a:pt x="0" y="45720"/>
                    </a:moveTo>
                    <a:lnTo>
                      <a:pt x="321647" y="45720"/>
                    </a:lnTo>
                  </a:path>
                </a:pathLst>
              </a:custGeom>
              <a:noFill/>
              <a:ln w="12700">
                <a:solidFill>
                  <a:schemeClr val="tx1"/>
                </a:solidFill>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165482" tIns="37679" rIns="165483" bIns="37679" numCol="1" spcCol="1270" anchor="ctr" anchorCtr="0">
                <a:noAutofit/>
              </a:bodyPr>
              <a:lstStyle/>
              <a:p>
                <a:pPr lvl="0" algn="ctr" defTabSz="222250">
                  <a:lnSpc>
                    <a:spcPct val="90000"/>
                  </a:lnSpc>
                  <a:spcBef>
                    <a:spcPct val="0"/>
                  </a:spcBef>
                  <a:spcAft>
                    <a:spcPct val="35000"/>
                  </a:spcAft>
                </a:pPr>
                <a:endParaRPr lang="en-US" sz="500" kern="1200"/>
              </a:p>
            </p:txBody>
          </p:sp>
          <p:sp>
            <p:nvSpPr>
              <p:cNvPr id="15" name="Freeform 13">
                <a:extLst>
                  <a:ext uri="{FF2B5EF4-FFF2-40B4-BE49-F238E27FC236}">
                    <a16:creationId xmlns:a16="http://schemas.microsoft.com/office/drawing/2014/main" id="{34F19269-F1B0-4F4E-B949-02731E36C2CF}"/>
                  </a:ext>
                </a:extLst>
              </p:cNvPr>
              <p:cNvSpPr/>
              <p:nvPr/>
            </p:nvSpPr>
            <p:spPr>
              <a:xfrm rot="16200000">
                <a:off x="-654277" y="2750208"/>
                <a:ext cx="2580612" cy="490316"/>
              </a:xfrm>
              <a:custGeom>
                <a:avLst/>
                <a:gdLst>
                  <a:gd name="connsiteX0" fmla="*/ 0 w 2580612"/>
                  <a:gd name="connsiteY0" fmla="*/ 0 h 490316"/>
                  <a:gd name="connsiteX1" fmla="*/ 2580612 w 2580612"/>
                  <a:gd name="connsiteY1" fmla="*/ 0 h 490316"/>
                  <a:gd name="connsiteX2" fmla="*/ 2580612 w 2580612"/>
                  <a:gd name="connsiteY2" fmla="*/ 490316 h 490316"/>
                  <a:gd name="connsiteX3" fmla="*/ 0 w 2580612"/>
                  <a:gd name="connsiteY3" fmla="*/ 490316 h 490316"/>
                  <a:gd name="connsiteX4" fmla="*/ 0 w 2580612"/>
                  <a:gd name="connsiteY4" fmla="*/ 0 h 4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0612" h="490316">
                    <a:moveTo>
                      <a:pt x="0" y="0"/>
                    </a:moveTo>
                    <a:lnTo>
                      <a:pt x="2580612" y="0"/>
                    </a:lnTo>
                    <a:lnTo>
                      <a:pt x="2580612" y="490316"/>
                    </a:lnTo>
                    <a:lnTo>
                      <a:pt x="0" y="490316"/>
                    </a:lnTo>
                    <a:lnTo>
                      <a:pt x="0" y="0"/>
                    </a:lnTo>
                    <a:close/>
                  </a:path>
                </a:pathLst>
              </a:custGeom>
              <a:solidFill>
                <a:schemeClr val="accent6">
                  <a:lumMod val="75000"/>
                </a:schemeClr>
              </a:solidFill>
              <a:ln w="12700">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t>Site Assessment</a:t>
                </a:r>
              </a:p>
            </p:txBody>
          </p:sp>
          <p:sp>
            <p:nvSpPr>
              <p:cNvPr id="16" name="Freeform 14">
                <a:extLst>
                  <a:ext uri="{FF2B5EF4-FFF2-40B4-BE49-F238E27FC236}">
                    <a16:creationId xmlns:a16="http://schemas.microsoft.com/office/drawing/2014/main" id="{7C8A904E-76FA-4B43-975D-875087AD37DC}"/>
                  </a:ext>
                </a:extLst>
              </p:cNvPr>
              <p:cNvSpPr/>
              <p:nvPr/>
            </p:nvSpPr>
            <p:spPr>
              <a:xfrm>
                <a:off x="1202834" y="2750208"/>
                <a:ext cx="1608237" cy="647741"/>
              </a:xfrm>
              <a:custGeom>
                <a:avLst/>
                <a:gdLst>
                  <a:gd name="connsiteX0" fmla="*/ 0 w 1608237"/>
                  <a:gd name="connsiteY0" fmla="*/ 0 h 490316"/>
                  <a:gd name="connsiteX1" fmla="*/ 1608237 w 1608237"/>
                  <a:gd name="connsiteY1" fmla="*/ 0 h 490316"/>
                  <a:gd name="connsiteX2" fmla="*/ 1608237 w 1608237"/>
                  <a:gd name="connsiteY2" fmla="*/ 490316 h 490316"/>
                  <a:gd name="connsiteX3" fmla="*/ 0 w 1608237"/>
                  <a:gd name="connsiteY3" fmla="*/ 490316 h 490316"/>
                  <a:gd name="connsiteX4" fmla="*/ 0 w 1608237"/>
                  <a:gd name="connsiteY4" fmla="*/ 0 h 4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237" h="490316">
                    <a:moveTo>
                      <a:pt x="0" y="0"/>
                    </a:moveTo>
                    <a:lnTo>
                      <a:pt x="1608237" y="0"/>
                    </a:lnTo>
                    <a:lnTo>
                      <a:pt x="1608237" y="490316"/>
                    </a:lnTo>
                    <a:lnTo>
                      <a:pt x="0" y="490316"/>
                    </a:lnTo>
                    <a:lnTo>
                      <a:pt x="0" y="0"/>
                    </a:lnTo>
                    <a:close/>
                  </a:path>
                </a:pathLst>
              </a:custGeom>
              <a:solidFill>
                <a:schemeClr val="accent3">
                  <a:lumMod val="75000"/>
                </a:schemeClr>
              </a:solidFill>
              <a:ln w="12700">
                <a:solidFill>
                  <a:schemeClr val="tx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Jurisdictional determination from Corps</a:t>
                </a:r>
              </a:p>
            </p:txBody>
          </p:sp>
          <p:sp>
            <p:nvSpPr>
              <p:cNvPr id="17" name="Freeform 15">
                <a:extLst>
                  <a:ext uri="{FF2B5EF4-FFF2-40B4-BE49-F238E27FC236}">
                    <a16:creationId xmlns:a16="http://schemas.microsoft.com/office/drawing/2014/main" id="{5FF09C6D-1898-4382-BDB9-6B8AE82D4302}"/>
                  </a:ext>
                </a:extLst>
              </p:cNvPr>
              <p:cNvSpPr/>
              <p:nvPr/>
            </p:nvSpPr>
            <p:spPr>
              <a:xfrm>
                <a:off x="3132720" y="1905000"/>
                <a:ext cx="1608237" cy="722628"/>
              </a:xfrm>
              <a:custGeom>
                <a:avLst/>
                <a:gdLst>
                  <a:gd name="connsiteX0" fmla="*/ 0 w 1608237"/>
                  <a:gd name="connsiteY0" fmla="*/ 0 h 490316"/>
                  <a:gd name="connsiteX1" fmla="*/ 1608237 w 1608237"/>
                  <a:gd name="connsiteY1" fmla="*/ 0 h 490316"/>
                  <a:gd name="connsiteX2" fmla="*/ 1608237 w 1608237"/>
                  <a:gd name="connsiteY2" fmla="*/ 490316 h 490316"/>
                  <a:gd name="connsiteX3" fmla="*/ 0 w 1608237"/>
                  <a:gd name="connsiteY3" fmla="*/ 490316 h 490316"/>
                  <a:gd name="connsiteX4" fmla="*/ 0 w 1608237"/>
                  <a:gd name="connsiteY4" fmla="*/ 0 h 4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237" h="490316">
                    <a:moveTo>
                      <a:pt x="0" y="0"/>
                    </a:moveTo>
                    <a:lnTo>
                      <a:pt x="1608237" y="0"/>
                    </a:lnTo>
                    <a:lnTo>
                      <a:pt x="1608237" y="490316"/>
                    </a:lnTo>
                    <a:lnTo>
                      <a:pt x="0" y="490316"/>
                    </a:lnTo>
                    <a:lnTo>
                      <a:pt x="0" y="0"/>
                    </a:lnTo>
                    <a:close/>
                  </a:path>
                </a:pathLst>
              </a:custGeom>
              <a:ln w="12700">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400" dirty="0"/>
                  <a:t>Non-jurisdictional water (i.e., isolated</a:t>
                </a:r>
                <a:r>
                  <a:rPr lang="en-US" sz="1400" kern="1200" dirty="0"/>
                  <a:t> wetland </a:t>
                </a:r>
                <a:r>
                  <a:rPr lang="en-US" sz="1400" dirty="0"/>
                  <a:t>or </a:t>
                </a:r>
                <a:r>
                  <a:rPr lang="en-US" sz="1400" kern="1200" dirty="0"/>
                  <a:t>ephemeral stream)</a:t>
                </a:r>
              </a:p>
            </p:txBody>
          </p:sp>
          <p:sp>
            <p:nvSpPr>
              <p:cNvPr id="18" name="Freeform 16">
                <a:extLst>
                  <a:ext uri="{FF2B5EF4-FFF2-40B4-BE49-F238E27FC236}">
                    <a16:creationId xmlns:a16="http://schemas.microsoft.com/office/drawing/2014/main" id="{A6509CD6-EA62-46F3-8E76-340BBFFE3B6C}"/>
                  </a:ext>
                </a:extLst>
              </p:cNvPr>
              <p:cNvSpPr/>
              <p:nvPr/>
            </p:nvSpPr>
            <p:spPr>
              <a:xfrm>
                <a:off x="5062605" y="1808993"/>
                <a:ext cx="1608237" cy="586322"/>
              </a:xfrm>
              <a:custGeom>
                <a:avLst/>
                <a:gdLst>
                  <a:gd name="connsiteX0" fmla="*/ 0 w 1608237"/>
                  <a:gd name="connsiteY0" fmla="*/ 0 h 490316"/>
                  <a:gd name="connsiteX1" fmla="*/ 1608237 w 1608237"/>
                  <a:gd name="connsiteY1" fmla="*/ 0 h 490316"/>
                  <a:gd name="connsiteX2" fmla="*/ 1608237 w 1608237"/>
                  <a:gd name="connsiteY2" fmla="*/ 490316 h 490316"/>
                  <a:gd name="connsiteX3" fmla="*/ 0 w 1608237"/>
                  <a:gd name="connsiteY3" fmla="*/ 490316 h 490316"/>
                  <a:gd name="connsiteX4" fmla="*/ 0 w 1608237"/>
                  <a:gd name="connsiteY4" fmla="*/ 0 h 4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237" h="490316">
                    <a:moveTo>
                      <a:pt x="0" y="0"/>
                    </a:moveTo>
                    <a:lnTo>
                      <a:pt x="1608237" y="0"/>
                    </a:lnTo>
                    <a:lnTo>
                      <a:pt x="1608237" y="490316"/>
                    </a:lnTo>
                    <a:lnTo>
                      <a:pt x="0" y="490316"/>
                    </a:lnTo>
                    <a:lnTo>
                      <a:pt x="0" y="0"/>
                    </a:lnTo>
                    <a:close/>
                  </a:path>
                </a:pathLst>
              </a:custGeom>
              <a:solidFill>
                <a:schemeClr val="accent4"/>
              </a:solidFill>
              <a:ln w="12700">
                <a:solidFill>
                  <a:schemeClr val="tx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Isolated wetland or ephemeral stream permit from Ohio EPA</a:t>
                </a:r>
              </a:p>
            </p:txBody>
          </p:sp>
          <p:sp>
            <p:nvSpPr>
              <p:cNvPr id="19" name="Freeform 17">
                <a:extLst>
                  <a:ext uri="{FF2B5EF4-FFF2-40B4-BE49-F238E27FC236}">
                    <a16:creationId xmlns:a16="http://schemas.microsoft.com/office/drawing/2014/main" id="{59F3A461-A152-4317-B1EA-5C3B25DAAE82}"/>
                  </a:ext>
                </a:extLst>
              </p:cNvPr>
              <p:cNvSpPr/>
              <p:nvPr/>
            </p:nvSpPr>
            <p:spPr>
              <a:xfrm>
                <a:off x="3132720" y="3543341"/>
                <a:ext cx="1608237" cy="490316"/>
              </a:xfrm>
              <a:custGeom>
                <a:avLst/>
                <a:gdLst>
                  <a:gd name="connsiteX0" fmla="*/ 0 w 1608237"/>
                  <a:gd name="connsiteY0" fmla="*/ 0 h 490316"/>
                  <a:gd name="connsiteX1" fmla="*/ 1608237 w 1608237"/>
                  <a:gd name="connsiteY1" fmla="*/ 0 h 490316"/>
                  <a:gd name="connsiteX2" fmla="*/ 1608237 w 1608237"/>
                  <a:gd name="connsiteY2" fmla="*/ 490316 h 490316"/>
                  <a:gd name="connsiteX3" fmla="*/ 0 w 1608237"/>
                  <a:gd name="connsiteY3" fmla="*/ 490316 h 490316"/>
                  <a:gd name="connsiteX4" fmla="*/ 0 w 1608237"/>
                  <a:gd name="connsiteY4" fmla="*/ 0 h 4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237" h="490316">
                    <a:moveTo>
                      <a:pt x="0" y="0"/>
                    </a:moveTo>
                    <a:lnTo>
                      <a:pt x="1608237" y="0"/>
                    </a:lnTo>
                    <a:lnTo>
                      <a:pt x="1608237" y="490316"/>
                    </a:lnTo>
                    <a:lnTo>
                      <a:pt x="0" y="490316"/>
                    </a:lnTo>
                    <a:lnTo>
                      <a:pt x="0" y="0"/>
                    </a:lnTo>
                    <a:close/>
                  </a:path>
                </a:pathLst>
              </a:custGeom>
              <a:solidFill>
                <a:srgbClr val="0070C0"/>
              </a:solidFill>
              <a:ln w="12700">
                <a:solidFill>
                  <a:schemeClr val="tx1"/>
                </a:solid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Jurisdictional water</a:t>
                </a:r>
              </a:p>
            </p:txBody>
          </p:sp>
          <p:sp>
            <p:nvSpPr>
              <p:cNvPr id="20" name="Freeform 18">
                <a:extLst>
                  <a:ext uri="{FF2B5EF4-FFF2-40B4-BE49-F238E27FC236}">
                    <a16:creationId xmlns:a16="http://schemas.microsoft.com/office/drawing/2014/main" id="{E7A7D495-82CE-429B-9C2D-DE1F34EC81E4}"/>
                  </a:ext>
                </a:extLst>
              </p:cNvPr>
              <p:cNvSpPr/>
              <p:nvPr/>
            </p:nvSpPr>
            <p:spPr>
              <a:xfrm>
                <a:off x="5062605" y="2895600"/>
                <a:ext cx="1608237" cy="647741"/>
              </a:xfrm>
              <a:custGeom>
                <a:avLst/>
                <a:gdLst>
                  <a:gd name="connsiteX0" fmla="*/ 0 w 1608237"/>
                  <a:gd name="connsiteY0" fmla="*/ 0 h 490316"/>
                  <a:gd name="connsiteX1" fmla="*/ 1608237 w 1608237"/>
                  <a:gd name="connsiteY1" fmla="*/ 0 h 490316"/>
                  <a:gd name="connsiteX2" fmla="*/ 1608237 w 1608237"/>
                  <a:gd name="connsiteY2" fmla="*/ 490316 h 490316"/>
                  <a:gd name="connsiteX3" fmla="*/ 0 w 1608237"/>
                  <a:gd name="connsiteY3" fmla="*/ 490316 h 490316"/>
                  <a:gd name="connsiteX4" fmla="*/ 0 w 1608237"/>
                  <a:gd name="connsiteY4" fmla="*/ 0 h 4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237" h="490316">
                    <a:moveTo>
                      <a:pt x="0" y="0"/>
                    </a:moveTo>
                    <a:lnTo>
                      <a:pt x="1608237" y="0"/>
                    </a:lnTo>
                    <a:lnTo>
                      <a:pt x="1608237" y="490316"/>
                    </a:lnTo>
                    <a:lnTo>
                      <a:pt x="0" y="490316"/>
                    </a:lnTo>
                    <a:lnTo>
                      <a:pt x="0" y="0"/>
                    </a:lnTo>
                    <a:close/>
                  </a:path>
                </a:pathLst>
              </a:custGeom>
              <a:solidFill>
                <a:schemeClr val="tx2">
                  <a:lumMod val="40000"/>
                  <a:lumOff val="60000"/>
                </a:schemeClr>
              </a:solidFill>
              <a:ln w="12700">
                <a:solidFill>
                  <a:schemeClr val="tx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kern="1200" dirty="0"/>
                  <a:t>Individual 401 from Ohio EPA and 404 from Corps</a:t>
                </a:r>
              </a:p>
            </p:txBody>
          </p:sp>
          <p:sp>
            <p:nvSpPr>
              <p:cNvPr id="21" name="Freeform 19">
                <a:extLst>
                  <a:ext uri="{FF2B5EF4-FFF2-40B4-BE49-F238E27FC236}">
                    <a16:creationId xmlns:a16="http://schemas.microsoft.com/office/drawing/2014/main" id="{483C0217-4483-4D46-AB73-3DBA3C0BAF67}"/>
                  </a:ext>
                </a:extLst>
              </p:cNvPr>
              <p:cNvSpPr/>
              <p:nvPr/>
            </p:nvSpPr>
            <p:spPr>
              <a:xfrm>
                <a:off x="5062605" y="4154588"/>
                <a:ext cx="1608237" cy="490316"/>
              </a:xfrm>
              <a:custGeom>
                <a:avLst/>
                <a:gdLst>
                  <a:gd name="connsiteX0" fmla="*/ 0 w 1608237"/>
                  <a:gd name="connsiteY0" fmla="*/ 0 h 490316"/>
                  <a:gd name="connsiteX1" fmla="*/ 1608237 w 1608237"/>
                  <a:gd name="connsiteY1" fmla="*/ 0 h 490316"/>
                  <a:gd name="connsiteX2" fmla="*/ 1608237 w 1608237"/>
                  <a:gd name="connsiteY2" fmla="*/ 490316 h 490316"/>
                  <a:gd name="connsiteX3" fmla="*/ 0 w 1608237"/>
                  <a:gd name="connsiteY3" fmla="*/ 490316 h 490316"/>
                  <a:gd name="connsiteX4" fmla="*/ 0 w 1608237"/>
                  <a:gd name="connsiteY4" fmla="*/ 0 h 4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237" h="490316">
                    <a:moveTo>
                      <a:pt x="0" y="0"/>
                    </a:moveTo>
                    <a:lnTo>
                      <a:pt x="1608237" y="0"/>
                    </a:lnTo>
                    <a:lnTo>
                      <a:pt x="1608237" y="490316"/>
                    </a:lnTo>
                    <a:lnTo>
                      <a:pt x="0" y="490316"/>
                    </a:lnTo>
                    <a:lnTo>
                      <a:pt x="0" y="0"/>
                    </a:lnTo>
                    <a:close/>
                  </a:path>
                </a:pathLst>
              </a:custGeom>
              <a:ln w="12700">
                <a:solidFill>
                  <a:schemeClr val="tx1"/>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kern="1200" dirty="0"/>
                  <a:t>Nationwide Permit (NWP</a:t>
                </a:r>
                <a:r>
                  <a:rPr lang="en-US" sz="1100" kern="1200" dirty="0"/>
                  <a:t>)</a:t>
                </a:r>
              </a:p>
            </p:txBody>
          </p:sp>
          <p:sp>
            <p:nvSpPr>
              <p:cNvPr id="22" name="Freeform 20">
                <a:extLst>
                  <a:ext uri="{FF2B5EF4-FFF2-40B4-BE49-F238E27FC236}">
                    <a16:creationId xmlns:a16="http://schemas.microsoft.com/office/drawing/2014/main" id="{E2F24117-724F-4783-8825-D3AEF41D8FAA}"/>
                  </a:ext>
                </a:extLst>
              </p:cNvPr>
              <p:cNvSpPr/>
              <p:nvPr/>
            </p:nvSpPr>
            <p:spPr>
              <a:xfrm>
                <a:off x="6992491" y="2564482"/>
                <a:ext cx="1608237" cy="990923"/>
              </a:xfrm>
              <a:custGeom>
                <a:avLst/>
                <a:gdLst>
                  <a:gd name="connsiteX0" fmla="*/ 0 w 1608237"/>
                  <a:gd name="connsiteY0" fmla="*/ 0 h 490316"/>
                  <a:gd name="connsiteX1" fmla="*/ 1608237 w 1608237"/>
                  <a:gd name="connsiteY1" fmla="*/ 0 h 490316"/>
                  <a:gd name="connsiteX2" fmla="*/ 1608237 w 1608237"/>
                  <a:gd name="connsiteY2" fmla="*/ 490316 h 490316"/>
                  <a:gd name="connsiteX3" fmla="*/ 0 w 1608237"/>
                  <a:gd name="connsiteY3" fmla="*/ 490316 h 490316"/>
                  <a:gd name="connsiteX4" fmla="*/ 0 w 1608237"/>
                  <a:gd name="connsiteY4" fmla="*/ 0 h 4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237" h="490316">
                    <a:moveTo>
                      <a:pt x="0" y="0"/>
                    </a:moveTo>
                    <a:lnTo>
                      <a:pt x="1608237" y="0"/>
                    </a:lnTo>
                    <a:lnTo>
                      <a:pt x="1608237" y="490316"/>
                    </a:lnTo>
                    <a:lnTo>
                      <a:pt x="0" y="490316"/>
                    </a:lnTo>
                    <a:lnTo>
                      <a:pt x="0" y="0"/>
                    </a:lnTo>
                    <a:close/>
                  </a:path>
                </a:pathLst>
              </a:custGeom>
              <a:ln w="12700">
                <a:solidFill>
                  <a:schemeClr val="tx1"/>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lvl="0" algn="ctr" defTabSz="577850">
                  <a:lnSpc>
                    <a:spcPct val="90000"/>
                  </a:lnSpc>
                  <a:spcAft>
                    <a:spcPct val="35000"/>
                  </a:spcAft>
                </a:pPr>
                <a:r>
                  <a:rPr lang="en-US" sz="1300" kern="1200" dirty="0"/>
                  <a:t>NWP from Corps, </a:t>
                </a:r>
                <a:r>
                  <a:rPr lang="en-US" sz="1300" dirty="0"/>
                  <a:t>covered under general 401 WQC </a:t>
                </a:r>
                <a:r>
                  <a:rPr lang="en-US" sz="1300" kern="1200" dirty="0"/>
                  <a:t>from Ohio </a:t>
                </a:r>
                <a:r>
                  <a:rPr lang="en-US" sz="1300" dirty="0"/>
                  <a:t>EPA. Individual 401 WQC not required. </a:t>
                </a:r>
                <a:endParaRPr lang="en-US" sz="1300" kern="1200" dirty="0"/>
              </a:p>
            </p:txBody>
          </p:sp>
          <p:sp>
            <p:nvSpPr>
              <p:cNvPr id="23" name="Freeform 21">
                <a:extLst>
                  <a:ext uri="{FF2B5EF4-FFF2-40B4-BE49-F238E27FC236}">
                    <a16:creationId xmlns:a16="http://schemas.microsoft.com/office/drawing/2014/main" id="{557FDCBD-A1EC-4214-A1BF-CE44AE6E8A47}"/>
                  </a:ext>
                </a:extLst>
              </p:cNvPr>
              <p:cNvSpPr/>
              <p:nvPr/>
            </p:nvSpPr>
            <p:spPr>
              <a:xfrm>
                <a:off x="6992491" y="3636098"/>
                <a:ext cx="1608237" cy="917696"/>
              </a:xfrm>
              <a:custGeom>
                <a:avLst/>
                <a:gdLst>
                  <a:gd name="connsiteX0" fmla="*/ 0 w 1608237"/>
                  <a:gd name="connsiteY0" fmla="*/ 0 h 490316"/>
                  <a:gd name="connsiteX1" fmla="*/ 1608237 w 1608237"/>
                  <a:gd name="connsiteY1" fmla="*/ 0 h 490316"/>
                  <a:gd name="connsiteX2" fmla="*/ 1608237 w 1608237"/>
                  <a:gd name="connsiteY2" fmla="*/ 490316 h 490316"/>
                  <a:gd name="connsiteX3" fmla="*/ 0 w 1608237"/>
                  <a:gd name="connsiteY3" fmla="*/ 490316 h 490316"/>
                  <a:gd name="connsiteX4" fmla="*/ 0 w 1608237"/>
                  <a:gd name="connsiteY4" fmla="*/ 0 h 4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237" h="490316">
                    <a:moveTo>
                      <a:pt x="0" y="0"/>
                    </a:moveTo>
                    <a:lnTo>
                      <a:pt x="1608237" y="0"/>
                    </a:lnTo>
                    <a:lnTo>
                      <a:pt x="1608237" y="490316"/>
                    </a:lnTo>
                    <a:lnTo>
                      <a:pt x="0" y="490316"/>
                    </a:lnTo>
                    <a:lnTo>
                      <a:pt x="0" y="0"/>
                    </a:lnTo>
                    <a:close/>
                  </a:path>
                </a:pathLst>
              </a:custGeom>
              <a:ln w="12700">
                <a:solidFill>
                  <a:schemeClr val="tx1"/>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NWP from Corps, not covered under general 401 WQC from Ohio EPA. Individual 401 WQC required.</a:t>
                </a:r>
              </a:p>
            </p:txBody>
          </p:sp>
          <p:sp>
            <p:nvSpPr>
              <p:cNvPr id="24" name="Freeform 22">
                <a:extLst>
                  <a:ext uri="{FF2B5EF4-FFF2-40B4-BE49-F238E27FC236}">
                    <a16:creationId xmlns:a16="http://schemas.microsoft.com/office/drawing/2014/main" id="{5862516C-B676-4B2C-AACE-D54119D4EC96}"/>
                  </a:ext>
                </a:extLst>
              </p:cNvPr>
              <p:cNvSpPr/>
              <p:nvPr/>
            </p:nvSpPr>
            <p:spPr>
              <a:xfrm>
                <a:off x="6992491" y="4634487"/>
                <a:ext cx="1608237" cy="1002423"/>
              </a:xfrm>
              <a:custGeom>
                <a:avLst/>
                <a:gdLst>
                  <a:gd name="connsiteX0" fmla="*/ 0 w 1608237"/>
                  <a:gd name="connsiteY0" fmla="*/ 0 h 490316"/>
                  <a:gd name="connsiteX1" fmla="*/ 1608237 w 1608237"/>
                  <a:gd name="connsiteY1" fmla="*/ 0 h 490316"/>
                  <a:gd name="connsiteX2" fmla="*/ 1608237 w 1608237"/>
                  <a:gd name="connsiteY2" fmla="*/ 490316 h 490316"/>
                  <a:gd name="connsiteX3" fmla="*/ 0 w 1608237"/>
                  <a:gd name="connsiteY3" fmla="*/ 490316 h 490316"/>
                  <a:gd name="connsiteX4" fmla="*/ 0 w 1608237"/>
                  <a:gd name="connsiteY4" fmla="*/ 0 h 4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237" h="490316">
                    <a:moveTo>
                      <a:pt x="0" y="0"/>
                    </a:moveTo>
                    <a:lnTo>
                      <a:pt x="1608237" y="0"/>
                    </a:lnTo>
                    <a:lnTo>
                      <a:pt x="1608237" y="490316"/>
                    </a:lnTo>
                    <a:lnTo>
                      <a:pt x="0" y="490316"/>
                    </a:lnTo>
                    <a:lnTo>
                      <a:pt x="0" y="0"/>
                    </a:lnTo>
                    <a:close/>
                  </a:path>
                </a:pathLst>
              </a:custGeom>
              <a:ln w="12700">
                <a:solidFill>
                  <a:schemeClr val="tx1"/>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NWP from Corps, not covered under general 401 WQC from Ohio EPA, but Director’s Authorizatio</a:t>
                </a:r>
                <a:r>
                  <a:rPr lang="en-US" sz="1300" dirty="0"/>
                  <a:t>n</a:t>
                </a:r>
                <a:r>
                  <a:rPr lang="en-US" sz="1300" kern="1200" dirty="0"/>
                  <a:t> granted.</a:t>
                </a:r>
              </a:p>
            </p:txBody>
          </p:sp>
        </p:grpSp>
        <p:sp>
          <p:nvSpPr>
            <p:cNvPr id="6" name="Freeform 23">
              <a:extLst>
                <a:ext uri="{FF2B5EF4-FFF2-40B4-BE49-F238E27FC236}">
                  <a16:creationId xmlns:a16="http://schemas.microsoft.com/office/drawing/2014/main" id="{CFFBA260-5C35-4170-995A-F688EDFD3D5D}"/>
                </a:ext>
              </a:extLst>
            </p:cNvPr>
            <p:cNvSpPr/>
            <p:nvPr/>
          </p:nvSpPr>
          <p:spPr>
            <a:xfrm>
              <a:off x="6831666" y="4092142"/>
              <a:ext cx="162238" cy="91440"/>
            </a:xfrm>
            <a:custGeom>
              <a:avLst/>
              <a:gdLst>
                <a:gd name="connsiteX0" fmla="*/ 0 w 321647"/>
                <a:gd name="connsiteY0" fmla="*/ 45720 h 91440"/>
                <a:gd name="connsiteX1" fmla="*/ 321647 w 321647"/>
                <a:gd name="connsiteY1" fmla="*/ 45720 h 91440"/>
              </a:gdLst>
              <a:ahLst/>
              <a:cxnLst>
                <a:cxn ang="0">
                  <a:pos x="connsiteX0" y="connsiteY0"/>
                </a:cxn>
                <a:cxn ang="0">
                  <a:pos x="connsiteX1" y="connsiteY1"/>
                </a:cxn>
              </a:cxnLst>
              <a:rect l="l" t="t" r="r" b="b"/>
              <a:pathLst>
                <a:path w="321647" h="91440">
                  <a:moveTo>
                    <a:pt x="0" y="45720"/>
                  </a:moveTo>
                  <a:lnTo>
                    <a:pt x="321647" y="45720"/>
                  </a:lnTo>
                </a:path>
              </a:pathLst>
            </a:custGeom>
            <a:noFill/>
            <a:ln w="12700">
              <a:solidFill>
                <a:schemeClr val="tx1"/>
              </a:solidFill>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spcFirstLastPara="0" vert="horz" wrap="square" lIns="165482" tIns="37679" rIns="165483" bIns="37679" numCol="1" spcCol="1270" anchor="ctr" anchorCtr="0">
              <a:noAutofit/>
            </a:bodyPr>
            <a:lstStyle/>
            <a:p>
              <a:pPr lvl="0" algn="ctr" defTabSz="222250">
                <a:lnSpc>
                  <a:spcPct val="90000"/>
                </a:lnSpc>
                <a:spcBef>
                  <a:spcPct val="0"/>
                </a:spcBef>
                <a:spcAft>
                  <a:spcPct val="35000"/>
                </a:spcAft>
              </a:pPr>
              <a:endParaRPr lang="en-US" sz="500" kern="1200"/>
            </a:p>
          </p:txBody>
        </p:sp>
      </p:grpSp>
    </p:spTree>
    <p:extLst>
      <p:ext uri="{BB962C8B-B14F-4D97-AF65-F5344CB8AC3E}">
        <p14:creationId xmlns:p14="http://schemas.microsoft.com/office/powerpoint/2010/main" val="2628086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C05F-75B5-4774-A064-2063CCD0F9B7}"/>
              </a:ext>
            </a:extLst>
          </p:cNvPr>
          <p:cNvSpPr>
            <a:spLocks noGrp="1"/>
          </p:cNvSpPr>
          <p:nvPr>
            <p:ph type="title"/>
          </p:nvPr>
        </p:nvSpPr>
        <p:spPr/>
        <p:txBody>
          <a:bodyPr>
            <a:normAutofit/>
          </a:bodyPr>
          <a:lstStyle/>
          <a:p>
            <a:r>
              <a:rPr lang="en-US" sz="4000" b="1" dirty="0">
                <a:solidFill>
                  <a:srgbClr val="0046AD"/>
                </a:solidFill>
              </a:rPr>
              <a:t>Clean Water Act</a:t>
            </a:r>
          </a:p>
        </p:txBody>
      </p:sp>
      <p:sp>
        <p:nvSpPr>
          <p:cNvPr id="3" name="Content Placeholder 2">
            <a:extLst>
              <a:ext uri="{FF2B5EF4-FFF2-40B4-BE49-F238E27FC236}">
                <a16:creationId xmlns:a16="http://schemas.microsoft.com/office/drawing/2014/main" id="{02D4D609-F53A-4E1B-8891-0AB6CEFD2AD8}"/>
              </a:ext>
            </a:extLst>
          </p:cNvPr>
          <p:cNvSpPr>
            <a:spLocks noGrp="1"/>
          </p:cNvSpPr>
          <p:nvPr>
            <p:ph idx="1"/>
          </p:nvPr>
        </p:nvSpPr>
        <p:spPr/>
        <p:txBody>
          <a:bodyPr/>
          <a:lstStyle/>
          <a:p>
            <a:r>
              <a:rPr lang="en-US" dirty="0"/>
              <a:t>Section 404</a:t>
            </a:r>
          </a:p>
          <a:p>
            <a:pPr lvl="1"/>
            <a:r>
              <a:rPr lang="en-US" dirty="0"/>
              <a:t>Regulates the placement of dredged or fill material into waters of the United States</a:t>
            </a:r>
          </a:p>
          <a:p>
            <a:pPr lvl="1"/>
            <a:r>
              <a:rPr lang="en-US" dirty="0"/>
              <a:t>Administered by the United States Army Corps of Engineers (USACE, Corps)</a:t>
            </a:r>
          </a:p>
          <a:p>
            <a:pPr lvl="1"/>
            <a:r>
              <a:rPr lang="en-US" dirty="0"/>
              <a:t>Corps issues jurisdictional determination (JD) to determine if the aquatic resource is regulated by the Clean Water Act</a:t>
            </a:r>
          </a:p>
        </p:txBody>
      </p:sp>
    </p:spTree>
    <p:extLst>
      <p:ext uri="{BB962C8B-B14F-4D97-AF65-F5344CB8AC3E}">
        <p14:creationId xmlns:p14="http://schemas.microsoft.com/office/powerpoint/2010/main" val="2908512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4C0E1-0251-4B43-A2F8-BFF05444F8AA}"/>
              </a:ext>
            </a:extLst>
          </p:cNvPr>
          <p:cNvSpPr>
            <a:spLocks noGrp="1"/>
          </p:cNvSpPr>
          <p:nvPr>
            <p:ph type="title"/>
          </p:nvPr>
        </p:nvSpPr>
        <p:spPr/>
        <p:txBody>
          <a:bodyPr>
            <a:normAutofit/>
          </a:bodyPr>
          <a:lstStyle/>
          <a:p>
            <a:r>
              <a:rPr lang="en-US" sz="4000" b="1" dirty="0">
                <a:solidFill>
                  <a:srgbClr val="0046AD"/>
                </a:solidFill>
              </a:rPr>
              <a:t>Compensatory Mitigation</a:t>
            </a:r>
          </a:p>
        </p:txBody>
      </p:sp>
      <p:sp>
        <p:nvSpPr>
          <p:cNvPr id="3" name="Content Placeholder 2">
            <a:extLst>
              <a:ext uri="{FF2B5EF4-FFF2-40B4-BE49-F238E27FC236}">
                <a16:creationId xmlns:a16="http://schemas.microsoft.com/office/drawing/2014/main" id="{F60C43B7-82EA-4855-97FF-61945B7354DD}"/>
              </a:ext>
            </a:extLst>
          </p:cNvPr>
          <p:cNvSpPr>
            <a:spLocks noGrp="1"/>
          </p:cNvSpPr>
          <p:nvPr>
            <p:ph idx="1"/>
          </p:nvPr>
        </p:nvSpPr>
        <p:spPr/>
        <p:txBody>
          <a:bodyPr>
            <a:normAutofit lnSpcReduction="10000"/>
          </a:bodyPr>
          <a:lstStyle/>
          <a:p>
            <a:r>
              <a:rPr lang="en-US" dirty="0"/>
              <a:t>Applicants must provide compensatory mitigation to offset their impacts to water quality</a:t>
            </a:r>
          </a:p>
          <a:p>
            <a:r>
              <a:rPr lang="en-US" dirty="0"/>
              <a:t>Mitigation Hierarchy</a:t>
            </a:r>
          </a:p>
          <a:p>
            <a:pPr lvl="1"/>
            <a:r>
              <a:rPr lang="en-US" dirty="0"/>
              <a:t>Mitigation bank within the same watershed as impacts</a:t>
            </a:r>
          </a:p>
          <a:p>
            <a:pPr lvl="1"/>
            <a:r>
              <a:rPr lang="en-US" dirty="0"/>
              <a:t>In-lieu fee program within the same watershed</a:t>
            </a:r>
          </a:p>
          <a:p>
            <a:pPr lvl="1"/>
            <a:r>
              <a:rPr lang="en-US" dirty="0"/>
              <a:t>Permittee-responsible (individual mitigation projects) within the watershed</a:t>
            </a:r>
          </a:p>
        </p:txBody>
      </p:sp>
    </p:spTree>
    <p:extLst>
      <p:ext uri="{BB962C8B-B14F-4D97-AF65-F5344CB8AC3E}">
        <p14:creationId xmlns:p14="http://schemas.microsoft.com/office/powerpoint/2010/main" val="2108797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19B4F-E82E-4E2C-83E3-0D68743E193B}"/>
              </a:ext>
            </a:extLst>
          </p:cNvPr>
          <p:cNvSpPr>
            <a:spLocks noGrp="1"/>
          </p:cNvSpPr>
          <p:nvPr>
            <p:ph type="title"/>
          </p:nvPr>
        </p:nvSpPr>
        <p:spPr/>
        <p:txBody>
          <a:bodyPr>
            <a:normAutofit/>
          </a:bodyPr>
          <a:lstStyle/>
          <a:p>
            <a:r>
              <a:rPr lang="en-US" sz="4000" b="1" dirty="0">
                <a:solidFill>
                  <a:srgbClr val="0046AD"/>
                </a:solidFill>
              </a:rPr>
              <a:t>Compensatory Mitigation</a:t>
            </a:r>
          </a:p>
        </p:txBody>
      </p:sp>
      <p:sp>
        <p:nvSpPr>
          <p:cNvPr id="3" name="Content Placeholder 2">
            <a:extLst>
              <a:ext uri="{FF2B5EF4-FFF2-40B4-BE49-F238E27FC236}">
                <a16:creationId xmlns:a16="http://schemas.microsoft.com/office/drawing/2014/main" id="{F8A5FDEB-38E8-4873-A3EA-4414940419C3}"/>
              </a:ext>
            </a:extLst>
          </p:cNvPr>
          <p:cNvSpPr>
            <a:spLocks noGrp="1"/>
          </p:cNvSpPr>
          <p:nvPr>
            <p:ph idx="1"/>
          </p:nvPr>
        </p:nvSpPr>
        <p:spPr/>
        <p:txBody>
          <a:bodyPr>
            <a:normAutofit/>
          </a:bodyPr>
          <a:lstStyle/>
          <a:p>
            <a:r>
              <a:rPr lang="en-US" dirty="0"/>
              <a:t>Conducted in accordance with OAC 3745-1-54 (Wetland Antidegradation)</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p:txBody>
      </p:sp>
      <p:pic>
        <p:nvPicPr>
          <p:cNvPr id="5" name="Picture 4">
            <a:extLst>
              <a:ext uri="{FF2B5EF4-FFF2-40B4-BE49-F238E27FC236}">
                <a16:creationId xmlns:a16="http://schemas.microsoft.com/office/drawing/2014/main" id="{913B4A53-4F32-4636-991C-38FEEEDE5A00}"/>
              </a:ext>
            </a:extLst>
          </p:cNvPr>
          <p:cNvPicPr>
            <a:picLocks noChangeAspect="1"/>
          </p:cNvPicPr>
          <p:nvPr/>
        </p:nvPicPr>
        <p:blipFill rotWithShape="1">
          <a:blip r:embed="rId2">
            <a:extLst>
              <a:ext uri="{28A0092B-C50C-407E-A947-70E740481C1C}">
                <a14:useLocalDpi xmlns:a14="http://schemas.microsoft.com/office/drawing/2010/main" val="0"/>
              </a:ext>
            </a:extLst>
          </a:blip>
          <a:srcRect l="9744" t="68889" r="14057" b="9570"/>
          <a:stretch/>
        </p:blipFill>
        <p:spPr>
          <a:xfrm>
            <a:off x="405812" y="2590800"/>
            <a:ext cx="8332376" cy="3048000"/>
          </a:xfrm>
          <a:prstGeom prst="rect">
            <a:avLst/>
          </a:prstGeom>
        </p:spPr>
      </p:pic>
    </p:spTree>
    <p:extLst>
      <p:ext uri="{BB962C8B-B14F-4D97-AF65-F5344CB8AC3E}">
        <p14:creationId xmlns:p14="http://schemas.microsoft.com/office/powerpoint/2010/main" val="2554146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83D8-2DD3-4E19-8743-C6BA6DDBF76F}"/>
              </a:ext>
            </a:extLst>
          </p:cNvPr>
          <p:cNvSpPr>
            <a:spLocks noGrp="1"/>
          </p:cNvSpPr>
          <p:nvPr>
            <p:ph type="title"/>
          </p:nvPr>
        </p:nvSpPr>
        <p:spPr/>
        <p:txBody>
          <a:bodyPr/>
          <a:lstStyle/>
          <a:p>
            <a:r>
              <a:rPr lang="en-US" sz="4000" b="1" dirty="0">
                <a:solidFill>
                  <a:srgbClr val="0046AD"/>
                </a:solidFill>
              </a:rPr>
              <a:t>Mitigation</a:t>
            </a:r>
            <a:r>
              <a:rPr lang="en-US" dirty="0"/>
              <a:t> </a:t>
            </a:r>
            <a:r>
              <a:rPr lang="en-US" sz="4000" b="1" dirty="0">
                <a:solidFill>
                  <a:srgbClr val="0046AD"/>
                </a:solidFill>
              </a:rPr>
              <a:t>Costs</a:t>
            </a:r>
          </a:p>
        </p:txBody>
      </p:sp>
      <p:sp>
        <p:nvSpPr>
          <p:cNvPr id="3" name="Content Placeholder 2">
            <a:extLst>
              <a:ext uri="{FF2B5EF4-FFF2-40B4-BE49-F238E27FC236}">
                <a16:creationId xmlns:a16="http://schemas.microsoft.com/office/drawing/2014/main" id="{7D6CA766-ECE7-4A45-AF29-BCDF59B108EB}"/>
              </a:ext>
            </a:extLst>
          </p:cNvPr>
          <p:cNvSpPr>
            <a:spLocks noGrp="1"/>
          </p:cNvSpPr>
          <p:nvPr>
            <p:ph idx="1"/>
          </p:nvPr>
        </p:nvSpPr>
        <p:spPr>
          <a:xfrm>
            <a:off x="457200" y="1600201"/>
            <a:ext cx="8229600" cy="4571999"/>
          </a:xfrm>
        </p:spPr>
        <p:txBody>
          <a:bodyPr>
            <a:normAutofit/>
          </a:bodyPr>
          <a:lstStyle/>
          <a:p>
            <a:r>
              <a:rPr lang="en-US" dirty="0"/>
              <a:t>Mitigation costs vary by watershed location, type of wetland, mitigation provider, watershed demand, etc.</a:t>
            </a:r>
          </a:p>
          <a:p>
            <a:r>
              <a:rPr lang="en-US" dirty="0"/>
              <a:t>Wetland Credits</a:t>
            </a:r>
          </a:p>
          <a:p>
            <a:pPr lvl="1"/>
            <a:r>
              <a:rPr lang="en-US" dirty="0"/>
              <a:t> $35,000-$75,000 per acre of wetland</a:t>
            </a:r>
          </a:p>
          <a:p>
            <a:r>
              <a:rPr lang="en-US" dirty="0"/>
              <a:t>Stream Mitigation </a:t>
            </a:r>
          </a:p>
          <a:p>
            <a:pPr lvl="1"/>
            <a:r>
              <a:rPr lang="en-US" dirty="0"/>
              <a:t> ~$250 per linear foot</a:t>
            </a:r>
          </a:p>
          <a:p>
            <a:pPr marL="457200" lvl="1" indent="0">
              <a:buNone/>
            </a:pPr>
            <a:endParaRPr lang="en-US" dirty="0"/>
          </a:p>
        </p:txBody>
      </p:sp>
    </p:spTree>
    <p:extLst>
      <p:ext uri="{BB962C8B-B14F-4D97-AF65-F5344CB8AC3E}">
        <p14:creationId xmlns:p14="http://schemas.microsoft.com/office/powerpoint/2010/main" val="3159925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2D912-847E-4CA6-96F9-88218FD4615D}"/>
              </a:ext>
            </a:extLst>
          </p:cNvPr>
          <p:cNvSpPr>
            <a:spLocks noGrp="1"/>
          </p:cNvSpPr>
          <p:nvPr>
            <p:ph type="title"/>
          </p:nvPr>
        </p:nvSpPr>
        <p:spPr/>
        <p:txBody>
          <a:bodyPr>
            <a:normAutofit/>
          </a:bodyPr>
          <a:lstStyle/>
          <a:p>
            <a:r>
              <a:rPr lang="en-US" sz="4000" b="1" dirty="0">
                <a:solidFill>
                  <a:srgbClr val="0046AD"/>
                </a:solidFill>
              </a:rPr>
              <a:t>Fees</a:t>
            </a:r>
          </a:p>
        </p:txBody>
      </p:sp>
      <p:graphicFrame>
        <p:nvGraphicFramePr>
          <p:cNvPr id="6" name="Table 5">
            <a:extLst>
              <a:ext uri="{FF2B5EF4-FFF2-40B4-BE49-F238E27FC236}">
                <a16:creationId xmlns:a16="http://schemas.microsoft.com/office/drawing/2014/main" id="{5DD99142-1525-49E3-9691-DD023AED83C4}"/>
              </a:ext>
            </a:extLst>
          </p:cNvPr>
          <p:cNvGraphicFramePr>
            <a:graphicFrameLocks noGrp="1"/>
          </p:cNvGraphicFramePr>
          <p:nvPr>
            <p:extLst>
              <p:ext uri="{D42A27DB-BD31-4B8C-83A1-F6EECF244321}">
                <p14:modId xmlns:p14="http://schemas.microsoft.com/office/powerpoint/2010/main" val="2756702451"/>
              </p:ext>
            </p:extLst>
          </p:nvPr>
        </p:nvGraphicFramePr>
        <p:xfrm>
          <a:off x="952499" y="1143000"/>
          <a:ext cx="7239001" cy="5112370"/>
        </p:xfrm>
        <a:graphic>
          <a:graphicData uri="http://schemas.openxmlformats.org/drawingml/2006/table">
            <a:tbl>
              <a:tblPr firstRow="1" firstCol="1">
                <a:tableStyleId>{5C22544A-7EE6-4342-B048-85BDC9FD1C3A}</a:tableStyleId>
              </a:tblPr>
              <a:tblGrid>
                <a:gridCol w="1590990">
                  <a:extLst>
                    <a:ext uri="{9D8B030D-6E8A-4147-A177-3AD203B41FA5}">
                      <a16:colId xmlns:a16="http://schemas.microsoft.com/office/drawing/2014/main" val="2748689933"/>
                    </a:ext>
                  </a:extLst>
                </a:gridCol>
                <a:gridCol w="1431890">
                  <a:extLst>
                    <a:ext uri="{9D8B030D-6E8A-4147-A177-3AD203B41FA5}">
                      <a16:colId xmlns:a16="http://schemas.microsoft.com/office/drawing/2014/main" val="1274643138"/>
                    </a:ext>
                  </a:extLst>
                </a:gridCol>
                <a:gridCol w="1590990">
                  <a:extLst>
                    <a:ext uri="{9D8B030D-6E8A-4147-A177-3AD203B41FA5}">
                      <a16:colId xmlns:a16="http://schemas.microsoft.com/office/drawing/2014/main" val="3818410807"/>
                    </a:ext>
                  </a:extLst>
                </a:gridCol>
                <a:gridCol w="1272791">
                  <a:extLst>
                    <a:ext uri="{9D8B030D-6E8A-4147-A177-3AD203B41FA5}">
                      <a16:colId xmlns:a16="http://schemas.microsoft.com/office/drawing/2014/main" val="1430267404"/>
                    </a:ext>
                  </a:extLst>
                </a:gridCol>
                <a:gridCol w="1352340">
                  <a:extLst>
                    <a:ext uri="{9D8B030D-6E8A-4147-A177-3AD203B41FA5}">
                      <a16:colId xmlns:a16="http://schemas.microsoft.com/office/drawing/2014/main" val="29187099"/>
                    </a:ext>
                  </a:extLst>
                </a:gridCol>
              </a:tblGrid>
              <a:tr h="368012">
                <a:tc>
                  <a:txBody>
                    <a:bodyPr/>
                    <a:lstStyle/>
                    <a:p>
                      <a:pPr marL="0" marR="0" algn="ctr">
                        <a:lnSpc>
                          <a:spcPct val="115000"/>
                        </a:lnSpc>
                        <a:spcBef>
                          <a:spcPts val="0"/>
                        </a:spcBef>
                        <a:spcAft>
                          <a:spcPts val="0"/>
                        </a:spcAft>
                      </a:pPr>
                      <a:r>
                        <a:rPr lang="en-US" sz="1400" dirty="0">
                          <a:effectLst/>
                        </a:rPr>
                        <a:t>Permit Type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tc>
                <a:tc>
                  <a:txBody>
                    <a:bodyPr/>
                    <a:lstStyle/>
                    <a:p>
                      <a:pPr marL="0" marR="0" algn="ctr">
                        <a:lnSpc>
                          <a:spcPct val="115000"/>
                        </a:lnSpc>
                        <a:spcBef>
                          <a:spcPts val="0"/>
                        </a:spcBef>
                        <a:spcAft>
                          <a:spcPts val="0"/>
                        </a:spcAft>
                      </a:pPr>
                      <a:r>
                        <a:rPr lang="en-US" sz="1400" dirty="0">
                          <a:effectLst/>
                        </a:rPr>
                        <a:t>Application Fee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tc>
                <a:tc>
                  <a:txBody>
                    <a:bodyPr/>
                    <a:lstStyle/>
                    <a:p>
                      <a:pPr marL="0" marR="0" algn="ctr">
                        <a:lnSpc>
                          <a:spcPct val="115000"/>
                        </a:lnSpc>
                        <a:spcBef>
                          <a:spcPts val="0"/>
                        </a:spcBef>
                        <a:spcAft>
                          <a:spcPts val="0"/>
                        </a:spcAft>
                      </a:pPr>
                      <a:r>
                        <a:rPr lang="en-US" sz="1400" dirty="0">
                          <a:effectLst/>
                        </a:rPr>
                        <a:t>Review Fee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tc>
                <a:tc>
                  <a:txBody>
                    <a:bodyPr/>
                    <a:lstStyle/>
                    <a:p>
                      <a:pPr marL="0" marR="0" algn="ctr">
                        <a:lnSpc>
                          <a:spcPct val="115000"/>
                        </a:lnSpc>
                        <a:spcBef>
                          <a:spcPts val="0"/>
                        </a:spcBef>
                        <a:spcAft>
                          <a:spcPts val="0"/>
                        </a:spcAft>
                      </a:pPr>
                      <a:r>
                        <a:rPr lang="en-US" sz="1400" dirty="0">
                          <a:effectLst/>
                        </a:rPr>
                        <a:t>Fee Cap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tc>
                <a:tc>
                  <a:txBody>
                    <a:bodyPr/>
                    <a:lstStyle/>
                    <a:p>
                      <a:pPr marL="0" marR="0" algn="ctr">
                        <a:lnSpc>
                          <a:spcPct val="115000"/>
                        </a:lnSpc>
                        <a:spcBef>
                          <a:spcPts val="0"/>
                        </a:spcBef>
                        <a:spcAft>
                          <a:spcPts val="0"/>
                        </a:spcAft>
                      </a:pPr>
                      <a:r>
                        <a:rPr lang="en-US" sz="1400" dirty="0">
                          <a:effectLst/>
                        </a:rPr>
                        <a:t>Fees Due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tc>
                <a:extLst>
                  <a:ext uri="{0D108BD9-81ED-4DB2-BD59-A6C34878D82A}">
                    <a16:rowId xmlns:a16="http://schemas.microsoft.com/office/drawing/2014/main" val="693033508"/>
                  </a:ext>
                </a:extLst>
              </a:tr>
              <a:tr h="537465">
                <a:tc rowSpan="4">
                  <a:txBody>
                    <a:bodyPr/>
                    <a:lstStyle/>
                    <a:p>
                      <a:pPr marL="0" marR="0" algn="ctr">
                        <a:lnSpc>
                          <a:spcPct val="115000"/>
                        </a:lnSpc>
                        <a:spcBef>
                          <a:spcPts val="0"/>
                        </a:spcBef>
                        <a:spcAft>
                          <a:spcPts val="0"/>
                        </a:spcAft>
                      </a:pPr>
                      <a:r>
                        <a:rPr lang="en-US" sz="1400" dirty="0">
                          <a:solidFill>
                            <a:schemeClr val="tx1"/>
                          </a:solidFill>
                          <a:effectLst/>
                        </a:rPr>
                        <a:t>401 Water Quality Certification </a:t>
                      </a:r>
                    </a:p>
                    <a:p>
                      <a:pPr marL="0" marR="0" algn="ctr">
                        <a:lnSpc>
                          <a:spcPct val="115000"/>
                        </a:lnSpc>
                        <a:spcBef>
                          <a:spcPts val="0"/>
                        </a:spcBef>
                        <a:spcAft>
                          <a:spcPts val="0"/>
                        </a:spcAft>
                      </a:pPr>
                      <a:r>
                        <a:rPr lang="en-US" sz="1100" dirty="0">
                          <a:solidFill>
                            <a:schemeClr val="tx1"/>
                          </a:solidFill>
                          <a:effectLst/>
                        </a:rPr>
                        <a:t>(Fees do not apply to state agencies or the U.S. Army Corps)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solidFill>
                      <a:schemeClr val="accent1">
                        <a:lumMod val="40000"/>
                        <a:lumOff val="60000"/>
                      </a:schemeClr>
                    </a:solidFill>
                  </a:tcPr>
                </a:tc>
                <a:tc rowSpan="4">
                  <a:txBody>
                    <a:bodyPr/>
                    <a:lstStyle/>
                    <a:p>
                      <a:pPr marL="0" marR="0" algn="ctr">
                        <a:lnSpc>
                          <a:spcPct val="115000"/>
                        </a:lnSpc>
                        <a:spcBef>
                          <a:spcPts val="0"/>
                        </a:spcBef>
                        <a:spcAft>
                          <a:spcPts val="0"/>
                        </a:spcAft>
                      </a:pPr>
                      <a:r>
                        <a:rPr lang="en-US" sz="1400" dirty="0">
                          <a:effectLst/>
                        </a:rPr>
                        <a:t>$200.00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solidFill>
                      <a:schemeClr val="accent1">
                        <a:lumMod val="40000"/>
                        <a:lumOff val="60000"/>
                      </a:schemeClr>
                    </a:solidFill>
                  </a:tcPr>
                </a:tc>
                <a:tc>
                  <a:txBody>
                    <a:bodyPr/>
                    <a:lstStyle/>
                    <a:p>
                      <a:pPr marL="0" marR="0" algn="ctr">
                        <a:lnSpc>
                          <a:spcPct val="115000"/>
                        </a:lnSpc>
                        <a:spcBef>
                          <a:spcPts val="0"/>
                        </a:spcBef>
                        <a:spcAft>
                          <a:spcPts val="0"/>
                        </a:spcAft>
                      </a:pPr>
                      <a:r>
                        <a:rPr lang="en-US" sz="1400" dirty="0">
                          <a:effectLst/>
                        </a:rPr>
                        <a:t>Wetland $500/acre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solidFill>
                      <a:schemeClr val="accent1">
                        <a:lumMod val="40000"/>
                        <a:lumOff val="60000"/>
                      </a:schemeClr>
                    </a:solidFill>
                  </a:tcPr>
                </a:tc>
                <a:tc rowSpan="4">
                  <a:txBody>
                    <a:bodyPr/>
                    <a:lstStyle/>
                    <a:p>
                      <a:pPr marL="0" marR="0" algn="ctr">
                        <a:lnSpc>
                          <a:spcPct val="115000"/>
                        </a:lnSpc>
                        <a:spcBef>
                          <a:spcPts val="0"/>
                        </a:spcBef>
                        <a:spcAft>
                          <a:spcPts val="0"/>
                        </a:spcAft>
                      </a:pPr>
                      <a:r>
                        <a:rPr lang="en-US" sz="1400" dirty="0">
                          <a:effectLst/>
                        </a:rPr>
                        <a:t>$25,000 </a:t>
                      </a:r>
                    </a:p>
                    <a:p>
                      <a:pPr marL="0" marR="0" algn="ctr">
                        <a:lnSpc>
                          <a:spcPct val="115000"/>
                        </a:lnSpc>
                        <a:spcBef>
                          <a:spcPts val="0"/>
                        </a:spcBef>
                        <a:spcAft>
                          <a:spcPts val="0"/>
                        </a:spcAft>
                      </a:pPr>
                      <a:r>
                        <a:rPr lang="en-US" sz="1100" dirty="0">
                          <a:effectLst/>
                        </a:rPr>
                        <a:t>($5,000 for county, township or municipal corporation)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solidFill>
                      <a:schemeClr val="accent1">
                        <a:lumMod val="40000"/>
                        <a:lumOff val="60000"/>
                      </a:schemeClr>
                    </a:solidFill>
                  </a:tcPr>
                </a:tc>
                <a:tc rowSpan="4">
                  <a:txBody>
                    <a:bodyPr/>
                    <a:lstStyle/>
                    <a:p>
                      <a:pPr marL="0" marR="0" algn="ctr">
                        <a:lnSpc>
                          <a:spcPct val="115000"/>
                        </a:lnSpc>
                        <a:spcBef>
                          <a:spcPts val="0"/>
                        </a:spcBef>
                        <a:spcAft>
                          <a:spcPts val="0"/>
                        </a:spcAft>
                      </a:pPr>
                      <a:r>
                        <a:rPr lang="en-US" sz="1400" dirty="0">
                          <a:effectLst/>
                        </a:rPr>
                        <a:t>Application fee and ½ of review fee at time of application, remainder due when director takes an action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solidFill>
                      <a:schemeClr val="accent1">
                        <a:lumMod val="40000"/>
                        <a:lumOff val="60000"/>
                      </a:schemeClr>
                    </a:solidFill>
                  </a:tcPr>
                </a:tc>
                <a:extLst>
                  <a:ext uri="{0D108BD9-81ED-4DB2-BD59-A6C34878D82A}">
                    <a16:rowId xmlns:a16="http://schemas.microsoft.com/office/drawing/2014/main" val="3730008063"/>
                  </a:ext>
                </a:extLst>
              </a:tr>
              <a:tr h="491253">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400" dirty="0">
                          <a:effectLst/>
                        </a:rPr>
                        <a:t>Intermittent Stream $10/linear foot</a:t>
                      </a:r>
                      <a:endParaRPr lang="en-US" sz="1400" dirty="0">
                        <a:effectLst/>
                        <a:latin typeface="Calibri" panose="020F0502020204030204" pitchFamily="34" charset="0"/>
                        <a:cs typeface="Times New Roman" panose="02020603050405020304" pitchFamily="18" charset="0"/>
                      </a:endParaRPr>
                    </a:p>
                  </a:txBody>
                  <a:tcPr marL="69789" marR="69789" marT="0" marB="0" anchor="ctr">
                    <a:solidFill>
                      <a:schemeClr val="accent1">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667515904"/>
                  </a:ext>
                </a:extLst>
              </a:tr>
              <a:tr h="445425">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400" dirty="0">
                          <a:effectLst/>
                        </a:rPr>
                        <a:t>Perennial Stream $15/linear foot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solidFill>
                      <a:schemeClr val="accent1">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886363693"/>
                  </a:ext>
                </a:extLst>
              </a:tr>
              <a:tr h="432784">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400" dirty="0">
                          <a:effectLst/>
                        </a:rPr>
                        <a:t>Lake </a:t>
                      </a:r>
                    </a:p>
                    <a:p>
                      <a:pPr marL="0" marR="0" algn="ctr">
                        <a:lnSpc>
                          <a:spcPct val="115000"/>
                        </a:lnSpc>
                        <a:spcBef>
                          <a:spcPts val="0"/>
                        </a:spcBef>
                        <a:spcAft>
                          <a:spcPts val="0"/>
                        </a:spcAft>
                      </a:pPr>
                      <a:r>
                        <a:rPr lang="en-US" sz="1400" dirty="0">
                          <a:effectLst/>
                        </a:rPr>
                        <a:t>$3/cubic yard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solidFill>
                      <a:schemeClr val="accent1">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64809347"/>
                  </a:ext>
                </a:extLst>
              </a:tr>
              <a:tr h="1359220">
                <a:tc>
                  <a:txBody>
                    <a:bodyPr/>
                    <a:lstStyle/>
                    <a:p>
                      <a:pPr marL="0" marR="0" algn="ctr">
                        <a:lnSpc>
                          <a:spcPct val="115000"/>
                        </a:lnSpc>
                        <a:spcBef>
                          <a:spcPts val="0"/>
                        </a:spcBef>
                        <a:spcAft>
                          <a:spcPts val="0"/>
                        </a:spcAft>
                      </a:pPr>
                      <a:r>
                        <a:rPr lang="en-US" sz="1400" dirty="0">
                          <a:solidFill>
                            <a:schemeClr val="tx1"/>
                          </a:solidFill>
                          <a:effectLst/>
                        </a:rPr>
                        <a:t>Isolated Wetland and Ephemeral Stream Permit</a:t>
                      </a:r>
                    </a:p>
                    <a:p>
                      <a:pPr marL="0" marR="0" algn="ctr">
                        <a:lnSpc>
                          <a:spcPct val="115000"/>
                        </a:lnSpc>
                        <a:spcBef>
                          <a:spcPts val="0"/>
                        </a:spcBef>
                        <a:spcAft>
                          <a:spcPts val="0"/>
                        </a:spcAft>
                      </a:pPr>
                      <a:r>
                        <a:rPr lang="en-US" sz="1100" dirty="0">
                          <a:solidFill>
                            <a:schemeClr val="tx1"/>
                          </a:solidFill>
                          <a:effectLst/>
                        </a:rPr>
                        <a:t>(Fees do not apply to state agencies, counties, townships or municipal corporations)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US" sz="1400" dirty="0">
                          <a:effectLst/>
                        </a:rPr>
                        <a:t>$200.00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US" sz="1400" dirty="0">
                          <a:effectLst/>
                        </a:rPr>
                        <a:t>Wetland $500/acre </a:t>
                      </a:r>
                    </a:p>
                    <a:p>
                      <a:pPr marL="0" marR="0" algn="ctr">
                        <a:lnSpc>
                          <a:spcPct val="115000"/>
                        </a:lnSpc>
                        <a:spcBef>
                          <a:spcPts val="0"/>
                        </a:spcBef>
                        <a:spcAft>
                          <a:spcPts val="0"/>
                        </a:spcAft>
                      </a:pPr>
                      <a:r>
                        <a:rPr lang="en-US" sz="1100" dirty="0">
                          <a:effectLst/>
                        </a:rPr>
                        <a:t>(Doubled for after the fact permits)</a:t>
                      </a:r>
                    </a:p>
                    <a:p>
                      <a:pPr marL="0" marR="0" algn="ctr">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 review fee for Ephemeral Streams</a:t>
                      </a:r>
                    </a:p>
                  </a:txBody>
                  <a:tcPr marL="69789" marR="69789"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US" sz="1400" dirty="0">
                          <a:effectLst/>
                        </a:rPr>
                        <a:t>$5,200 </a:t>
                      </a:r>
                    </a:p>
                    <a:p>
                      <a:pPr marL="0" marR="0" algn="ctr">
                        <a:lnSpc>
                          <a:spcPct val="115000"/>
                        </a:lnSpc>
                        <a:spcBef>
                          <a:spcPts val="0"/>
                        </a:spcBef>
                        <a:spcAft>
                          <a:spcPts val="0"/>
                        </a:spcAft>
                      </a:pPr>
                      <a:r>
                        <a:rPr lang="en-US" sz="1100" dirty="0">
                          <a:effectLst/>
                        </a:rPr>
                        <a:t>(Review fees cap = $5,000)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US" sz="1400" dirty="0">
                          <a:effectLst/>
                        </a:rPr>
                        <a:t>All fees due at time of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solidFill>
                      <a:schemeClr val="accent1">
                        <a:lumMod val="20000"/>
                        <a:lumOff val="80000"/>
                      </a:schemeClr>
                    </a:solidFill>
                  </a:tcPr>
                </a:tc>
                <a:extLst>
                  <a:ext uri="{0D108BD9-81ED-4DB2-BD59-A6C34878D82A}">
                    <a16:rowId xmlns:a16="http://schemas.microsoft.com/office/drawing/2014/main" val="1993614041"/>
                  </a:ext>
                </a:extLst>
              </a:tr>
              <a:tr h="1211244">
                <a:tc>
                  <a:txBody>
                    <a:bodyPr/>
                    <a:lstStyle/>
                    <a:p>
                      <a:pPr marL="0" marR="0" algn="ctr">
                        <a:lnSpc>
                          <a:spcPct val="115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Director’s Authorization</a:t>
                      </a:r>
                    </a:p>
                    <a:p>
                      <a:pPr marL="0" marR="0" algn="ctr">
                        <a:lnSpc>
                          <a:spcPct val="115000"/>
                        </a:lnSpc>
                        <a:spcBef>
                          <a:spcPts val="0"/>
                        </a:spcBef>
                        <a:spcAft>
                          <a:spcPts val="0"/>
                        </a:spcAft>
                      </a:pPr>
                      <a:r>
                        <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(Fees do not apply to state agencies or the U.S. Army Corps)</a:t>
                      </a:r>
                    </a:p>
                    <a:p>
                      <a:pPr marL="0" marR="0" algn="ctr">
                        <a:lnSpc>
                          <a:spcPct val="115000"/>
                        </a:lnSpc>
                        <a:spcBef>
                          <a:spcPts val="0"/>
                        </a:spcBef>
                        <a:spcAft>
                          <a:spcPts val="0"/>
                        </a:spcAft>
                      </a:pP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US" sz="1400" kern="1200" dirty="0">
                          <a:solidFill>
                            <a:schemeClr val="dk1"/>
                          </a:solidFill>
                          <a:effectLst/>
                          <a:latin typeface="+mn-lt"/>
                          <a:ea typeface="+mn-ea"/>
                          <a:cs typeface="+mn-cs"/>
                        </a:rPr>
                        <a:t>NA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US" sz="1400" kern="1200" dirty="0">
                          <a:solidFill>
                            <a:schemeClr val="dk1"/>
                          </a:solidFill>
                          <a:effectLst/>
                          <a:latin typeface="+mn-lt"/>
                          <a:ea typeface="+mn-ea"/>
                          <a:cs typeface="+mn-cs"/>
                        </a:rPr>
                        <a:t>$2,000.00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solidFill>
                      <a:schemeClr val="accent1">
                        <a:lumMod val="20000"/>
                        <a:lumOff val="80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kern="1200" dirty="0">
                          <a:solidFill>
                            <a:schemeClr val="dk1"/>
                          </a:solidFill>
                          <a:effectLst/>
                          <a:latin typeface="+mn-lt"/>
                          <a:ea typeface="+mn-ea"/>
                          <a:cs typeface="+mn-cs"/>
                        </a:rPr>
                        <a:t>$2,000.00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US" sz="1400" kern="1200" dirty="0">
                          <a:solidFill>
                            <a:schemeClr val="dk1"/>
                          </a:solidFill>
                          <a:effectLst/>
                          <a:latin typeface="+mn-lt"/>
                          <a:ea typeface="+mn-ea"/>
                          <a:cs typeface="+mn-cs"/>
                        </a:rPr>
                        <a:t>All fees due at time of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789" marR="69789" marT="0" marB="0" anchor="ctr">
                    <a:solidFill>
                      <a:schemeClr val="accent1">
                        <a:lumMod val="20000"/>
                        <a:lumOff val="80000"/>
                      </a:schemeClr>
                    </a:solidFill>
                  </a:tcPr>
                </a:tc>
                <a:extLst>
                  <a:ext uri="{0D108BD9-81ED-4DB2-BD59-A6C34878D82A}">
                    <a16:rowId xmlns:a16="http://schemas.microsoft.com/office/drawing/2014/main" val="1863059454"/>
                  </a:ext>
                </a:extLst>
              </a:tr>
            </a:tbl>
          </a:graphicData>
        </a:graphic>
      </p:graphicFrame>
    </p:spTree>
    <p:extLst>
      <p:ext uri="{BB962C8B-B14F-4D97-AF65-F5344CB8AC3E}">
        <p14:creationId xmlns:p14="http://schemas.microsoft.com/office/powerpoint/2010/main" val="3837965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C4651-0B92-437E-9DD4-3A025F59B8FA}"/>
              </a:ext>
            </a:extLst>
          </p:cNvPr>
          <p:cNvSpPr>
            <a:spLocks noGrp="1"/>
          </p:cNvSpPr>
          <p:nvPr>
            <p:ph type="title"/>
          </p:nvPr>
        </p:nvSpPr>
        <p:spPr/>
        <p:txBody>
          <a:bodyPr>
            <a:normAutofit/>
          </a:bodyPr>
          <a:lstStyle/>
          <a:p>
            <a:r>
              <a:rPr lang="en-US" sz="4000" b="1" dirty="0">
                <a:solidFill>
                  <a:srgbClr val="0046AD"/>
                </a:solidFill>
              </a:rPr>
              <a:t>Potential Opportunities</a:t>
            </a:r>
          </a:p>
        </p:txBody>
      </p:sp>
      <p:sp>
        <p:nvSpPr>
          <p:cNvPr id="3" name="Content Placeholder 2">
            <a:extLst>
              <a:ext uri="{FF2B5EF4-FFF2-40B4-BE49-F238E27FC236}">
                <a16:creationId xmlns:a16="http://schemas.microsoft.com/office/drawing/2014/main" id="{9A659A39-7F84-4ECD-BAE4-1A2A7A436B1C}"/>
              </a:ext>
            </a:extLst>
          </p:cNvPr>
          <p:cNvSpPr>
            <a:spLocks noGrp="1"/>
          </p:cNvSpPr>
          <p:nvPr>
            <p:ph idx="1"/>
          </p:nvPr>
        </p:nvSpPr>
        <p:spPr/>
        <p:txBody>
          <a:bodyPr>
            <a:normAutofit fontScale="92500" lnSpcReduction="10000"/>
          </a:bodyPr>
          <a:lstStyle/>
          <a:p>
            <a:r>
              <a:rPr lang="en-US" dirty="0"/>
              <a:t>Mitigation Banking</a:t>
            </a:r>
          </a:p>
          <a:p>
            <a:pPr lvl="1"/>
            <a:r>
              <a:rPr lang="en-US" dirty="0"/>
              <a:t>Potential to sell existing wetland credits</a:t>
            </a:r>
          </a:p>
          <a:p>
            <a:pPr lvl="1"/>
            <a:r>
              <a:rPr lang="en-US" dirty="0"/>
              <a:t>Enhancement of existing wetlands</a:t>
            </a:r>
          </a:p>
          <a:p>
            <a:pPr lvl="1"/>
            <a:r>
              <a:rPr lang="en-US" dirty="0"/>
              <a:t>Re-establishment of former wetlands</a:t>
            </a:r>
          </a:p>
          <a:p>
            <a:pPr lvl="1"/>
            <a:r>
              <a:rPr lang="en-US" dirty="0"/>
              <a:t>Administered by the Ohio Interagency Review Team (IRT)</a:t>
            </a:r>
          </a:p>
          <a:p>
            <a:pPr lvl="1"/>
            <a:endParaRPr lang="en-US" dirty="0"/>
          </a:p>
          <a:p>
            <a:r>
              <a:rPr lang="en-US" dirty="0"/>
              <a:t>Institutions that value natural areas</a:t>
            </a:r>
          </a:p>
          <a:p>
            <a:pPr lvl="1"/>
            <a:r>
              <a:rPr lang="en-US" dirty="0"/>
              <a:t>Private/non-profit land conservancy groups</a:t>
            </a:r>
          </a:p>
          <a:p>
            <a:pPr lvl="1"/>
            <a:r>
              <a:rPr lang="en-US" dirty="0"/>
              <a:t>Governmental agencies</a:t>
            </a:r>
          </a:p>
          <a:p>
            <a:pPr lvl="1"/>
            <a:endParaRPr lang="en-US" dirty="0"/>
          </a:p>
          <a:p>
            <a:pPr lvl="1"/>
            <a:endParaRPr lang="en-US" dirty="0"/>
          </a:p>
        </p:txBody>
      </p:sp>
    </p:spTree>
    <p:extLst>
      <p:ext uri="{BB962C8B-B14F-4D97-AF65-F5344CB8AC3E}">
        <p14:creationId xmlns:p14="http://schemas.microsoft.com/office/powerpoint/2010/main" val="219358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F79E-FC9F-4D11-A2BC-41CE4A77255A}"/>
              </a:ext>
            </a:extLst>
          </p:cNvPr>
          <p:cNvSpPr>
            <a:spLocks noGrp="1"/>
          </p:cNvSpPr>
          <p:nvPr>
            <p:ph type="title"/>
          </p:nvPr>
        </p:nvSpPr>
        <p:spPr/>
        <p:txBody>
          <a:bodyPr>
            <a:normAutofit/>
          </a:bodyPr>
          <a:lstStyle/>
          <a:p>
            <a:r>
              <a:rPr lang="en-US" sz="4000" b="1" dirty="0">
                <a:solidFill>
                  <a:srgbClr val="0046AD"/>
                </a:solidFill>
              </a:rPr>
              <a:t>Questions?</a:t>
            </a:r>
          </a:p>
        </p:txBody>
      </p:sp>
      <p:sp>
        <p:nvSpPr>
          <p:cNvPr id="3" name="Content Placeholder 2">
            <a:extLst>
              <a:ext uri="{FF2B5EF4-FFF2-40B4-BE49-F238E27FC236}">
                <a16:creationId xmlns:a16="http://schemas.microsoft.com/office/drawing/2014/main" id="{A81B242D-68C5-4CFC-A857-F53F31102FBB}"/>
              </a:ext>
            </a:extLst>
          </p:cNvPr>
          <p:cNvSpPr>
            <a:spLocks noGrp="1"/>
          </p:cNvSpPr>
          <p:nvPr>
            <p:ph idx="1"/>
          </p:nvPr>
        </p:nvSpPr>
        <p:spPr/>
        <p:txBody>
          <a:bodyPr/>
          <a:lstStyle/>
          <a:p>
            <a:pPr eaLnBrk="1" hangingPunct="1">
              <a:buFont typeface="Arial" panose="020B0604020202020204" pitchFamily="34" charset="0"/>
              <a:buNone/>
            </a:pPr>
            <a:r>
              <a:rPr lang="en-US" altLang="en-US" sz="3200" dirty="0">
                <a:latin typeface="+mn-lt"/>
                <a:cs typeface="Arial" panose="020B0604020202020204" pitchFamily="34" charset="0"/>
              </a:rPr>
              <a:t>Brandon Beck</a:t>
            </a:r>
          </a:p>
          <a:p>
            <a:pPr eaLnBrk="1" hangingPunct="1">
              <a:buFont typeface="Arial" panose="020B0604020202020204" pitchFamily="34" charset="0"/>
              <a:buNone/>
            </a:pPr>
            <a:r>
              <a:rPr lang="en-US" altLang="en-US" sz="3200" dirty="0">
                <a:latin typeface="+mn-lt"/>
                <a:cs typeface="Arial" panose="020B0604020202020204" pitchFamily="34" charset="0"/>
              </a:rPr>
              <a:t>Division of Surface Water</a:t>
            </a:r>
          </a:p>
          <a:p>
            <a:pPr eaLnBrk="1" hangingPunct="1">
              <a:buFont typeface="Arial" panose="020B0604020202020204" pitchFamily="34" charset="0"/>
              <a:buNone/>
            </a:pPr>
            <a:r>
              <a:rPr lang="en-US" altLang="en-US" sz="3200" dirty="0">
                <a:latin typeface="+mn-lt"/>
                <a:cs typeface="Arial" panose="020B0604020202020204" pitchFamily="34" charset="0"/>
              </a:rPr>
              <a:t>Phone: (614) 644-2259</a:t>
            </a:r>
          </a:p>
          <a:p>
            <a:pPr eaLnBrk="1" hangingPunct="1">
              <a:buFont typeface="Arial" panose="020B0604020202020204" pitchFamily="34" charset="0"/>
              <a:buNone/>
            </a:pPr>
            <a:r>
              <a:rPr lang="en-US" altLang="en-US" sz="3200" dirty="0">
                <a:latin typeface="+mn-lt"/>
                <a:cs typeface="Arial" panose="020B0604020202020204" pitchFamily="34" charset="0"/>
              </a:rPr>
              <a:t>Fax: (614) 644-2745</a:t>
            </a:r>
          </a:p>
          <a:p>
            <a:pPr eaLnBrk="1" hangingPunct="1">
              <a:buFont typeface="Arial" panose="020B0604020202020204" pitchFamily="34" charset="0"/>
              <a:buNone/>
            </a:pPr>
            <a:r>
              <a:rPr lang="en-US" altLang="en-US" sz="3200" dirty="0">
                <a:latin typeface="+mn-lt"/>
                <a:cs typeface="Arial" panose="020B0604020202020204" pitchFamily="34" charset="0"/>
                <a:hlinkClick r:id="rId2"/>
              </a:rPr>
              <a:t>Brandon.Beck@epa.ohio.gov</a:t>
            </a:r>
            <a:endParaRPr lang="en-US" altLang="en-US" sz="3200" dirty="0">
              <a:latin typeface="+mn-lt"/>
              <a:cs typeface="Arial" panose="020B0604020202020204" pitchFamily="34" charset="0"/>
            </a:endParaRPr>
          </a:p>
          <a:p>
            <a:endParaRPr lang="en-US" dirty="0"/>
          </a:p>
        </p:txBody>
      </p:sp>
    </p:spTree>
    <p:extLst>
      <p:ext uri="{BB962C8B-B14F-4D97-AF65-F5344CB8AC3E}">
        <p14:creationId xmlns:p14="http://schemas.microsoft.com/office/powerpoint/2010/main" val="1520373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A264C-1070-4635-866C-C99D42153AFC}"/>
              </a:ext>
            </a:extLst>
          </p:cNvPr>
          <p:cNvSpPr>
            <a:spLocks noGrp="1"/>
          </p:cNvSpPr>
          <p:nvPr>
            <p:ph type="title"/>
          </p:nvPr>
        </p:nvSpPr>
        <p:spPr/>
        <p:txBody>
          <a:bodyPr>
            <a:normAutofit/>
          </a:bodyPr>
          <a:lstStyle/>
          <a:p>
            <a:r>
              <a:rPr lang="en-US" sz="4000" b="1" dirty="0">
                <a:solidFill>
                  <a:srgbClr val="0046AD"/>
                </a:solidFill>
              </a:rPr>
              <a:t>Clean Water Act</a:t>
            </a:r>
          </a:p>
        </p:txBody>
      </p:sp>
      <p:sp>
        <p:nvSpPr>
          <p:cNvPr id="3" name="Content Placeholder 2">
            <a:extLst>
              <a:ext uri="{FF2B5EF4-FFF2-40B4-BE49-F238E27FC236}">
                <a16:creationId xmlns:a16="http://schemas.microsoft.com/office/drawing/2014/main" id="{0870D4A1-2B0D-4FE8-AA27-890AEBE18C7D}"/>
              </a:ext>
            </a:extLst>
          </p:cNvPr>
          <p:cNvSpPr>
            <a:spLocks noGrp="1"/>
          </p:cNvSpPr>
          <p:nvPr>
            <p:ph idx="1"/>
          </p:nvPr>
        </p:nvSpPr>
        <p:spPr/>
        <p:txBody>
          <a:bodyPr/>
          <a:lstStyle/>
          <a:p>
            <a:r>
              <a:rPr lang="en-US" dirty="0"/>
              <a:t>Section 401</a:t>
            </a:r>
          </a:p>
          <a:p>
            <a:pPr lvl="1"/>
            <a:r>
              <a:rPr lang="en-US" dirty="0"/>
              <a:t>Regulates the placement of dredged or fill material into waters of the United States</a:t>
            </a:r>
          </a:p>
          <a:p>
            <a:pPr lvl="1"/>
            <a:r>
              <a:rPr lang="en-US" dirty="0"/>
              <a:t>Administered by the Ohio Environmental Protection Agency (Ohio EPA) in the State of Ohio</a:t>
            </a:r>
          </a:p>
          <a:p>
            <a:pPr lvl="1"/>
            <a:r>
              <a:rPr lang="en-US" dirty="0"/>
              <a:t>A Section 401 Water Quality Certification is the State of Ohio’s way of certifying that a project will not violate the State’s Water Quality Standards. </a:t>
            </a:r>
          </a:p>
        </p:txBody>
      </p:sp>
    </p:spTree>
    <p:extLst>
      <p:ext uri="{BB962C8B-B14F-4D97-AF65-F5344CB8AC3E}">
        <p14:creationId xmlns:p14="http://schemas.microsoft.com/office/powerpoint/2010/main" val="392280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AF21A-DCEB-402F-81A1-8F36FE550C5F}"/>
              </a:ext>
            </a:extLst>
          </p:cNvPr>
          <p:cNvSpPr>
            <a:spLocks noGrp="1"/>
          </p:cNvSpPr>
          <p:nvPr>
            <p:ph type="title"/>
          </p:nvPr>
        </p:nvSpPr>
        <p:spPr/>
        <p:txBody>
          <a:bodyPr>
            <a:noAutofit/>
          </a:bodyPr>
          <a:lstStyle/>
          <a:p>
            <a:r>
              <a:rPr lang="en-US" sz="4000" b="1" dirty="0">
                <a:solidFill>
                  <a:srgbClr val="0046AD"/>
                </a:solidFill>
              </a:rPr>
              <a:t>Ohio Revised Code and Ohio Administrative Code</a:t>
            </a:r>
          </a:p>
        </p:txBody>
      </p:sp>
      <p:sp>
        <p:nvSpPr>
          <p:cNvPr id="3" name="Content Placeholder 2">
            <a:extLst>
              <a:ext uri="{FF2B5EF4-FFF2-40B4-BE49-F238E27FC236}">
                <a16:creationId xmlns:a16="http://schemas.microsoft.com/office/drawing/2014/main" id="{F24B6525-6296-4ADA-B109-543351FB60A7}"/>
              </a:ext>
            </a:extLst>
          </p:cNvPr>
          <p:cNvSpPr>
            <a:spLocks noGrp="1"/>
          </p:cNvSpPr>
          <p:nvPr>
            <p:ph idx="1"/>
          </p:nvPr>
        </p:nvSpPr>
        <p:spPr>
          <a:xfrm>
            <a:off x="457200" y="1417638"/>
            <a:ext cx="8229600" cy="4708525"/>
          </a:xfrm>
        </p:spPr>
        <p:txBody>
          <a:bodyPr>
            <a:normAutofit fontScale="85000" lnSpcReduction="20000"/>
          </a:bodyPr>
          <a:lstStyle/>
          <a:p>
            <a:r>
              <a:rPr lang="en-US" dirty="0"/>
              <a:t>Ohio Revised Code</a:t>
            </a:r>
          </a:p>
          <a:p>
            <a:pPr lvl="1"/>
            <a:r>
              <a:rPr lang="en-US" dirty="0"/>
              <a:t>ORC</a:t>
            </a:r>
          </a:p>
          <a:p>
            <a:pPr lvl="1"/>
            <a:r>
              <a:rPr lang="en-US" dirty="0"/>
              <a:t>State Laws</a:t>
            </a:r>
          </a:p>
          <a:p>
            <a:pPr lvl="1"/>
            <a:r>
              <a:rPr lang="en-US" dirty="0"/>
              <a:t>Chapter 6111: Water Pollution Control</a:t>
            </a:r>
          </a:p>
          <a:p>
            <a:r>
              <a:rPr lang="en-US" dirty="0"/>
              <a:t>Ohio Administrative Code</a:t>
            </a:r>
          </a:p>
          <a:p>
            <a:pPr lvl="1"/>
            <a:r>
              <a:rPr lang="en-US" dirty="0"/>
              <a:t>OAC</a:t>
            </a:r>
          </a:p>
          <a:p>
            <a:pPr lvl="1"/>
            <a:r>
              <a:rPr lang="en-US" dirty="0"/>
              <a:t>State Agency Rules</a:t>
            </a:r>
          </a:p>
          <a:p>
            <a:pPr lvl="1"/>
            <a:r>
              <a:rPr lang="en-US" dirty="0"/>
              <a:t>Water Quality Standards</a:t>
            </a:r>
          </a:p>
          <a:p>
            <a:pPr lvl="2"/>
            <a:r>
              <a:rPr lang="en-US" dirty="0"/>
              <a:t>3745-1-01 through 39</a:t>
            </a:r>
          </a:p>
          <a:p>
            <a:pPr lvl="1"/>
            <a:r>
              <a:rPr lang="en-US" dirty="0"/>
              <a:t>Wetland Water Quality Standards</a:t>
            </a:r>
          </a:p>
          <a:p>
            <a:pPr lvl="2"/>
            <a:r>
              <a:rPr lang="en-US" dirty="0"/>
              <a:t>3745-1-50 through 54</a:t>
            </a:r>
          </a:p>
          <a:p>
            <a:pPr lvl="1"/>
            <a:r>
              <a:rPr lang="en-US" dirty="0"/>
              <a:t>401 Water Quality Certifications</a:t>
            </a:r>
          </a:p>
          <a:p>
            <a:pPr lvl="2"/>
            <a:r>
              <a:rPr lang="en-US" dirty="0"/>
              <a:t>3745-32-01 through 03</a:t>
            </a:r>
          </a:p>
        </p:txBody>
      </p:sp>
    </p:spTree>
    <p:extLst>
      <p:ext uri="{BB962C8B-B14F-4D97-AF65-F5344CB8AC3E}">
        <p14:creationId xmlns:p14="http://schemas.microsoft.com/office/powerpoint/2010/main" val="2677317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84EFD-D282-4F84-81B6-1DE05DE9B46E}"/>
              </a:ext>
            </a:extLst>
          </p:cNvPr>
          <p:cNvSpPr>
            <a:spLocks noGrp="1"/>
          </p:cNvSpPr>
          <p:nvPr>
            <p:ph type="title"/>
          </p:nvPr>
        </p:nvSpPr>
        <p:spPr/>
        <p:txBody>
          <a:bodyPr/>
          <a:lstStyle/>
          <a:p>
            <a:r>
              <a:rPr lang="en-US" sz="4000" b="1" dirty="0">
                <a:solidFill>
                  <a:srgbClr val="0046AD"/>
                </a:solidFill>
              </a:rPr>
              <a:t>Wetland and Stream Identification</a:t>
            </a:r>
          </a:p>
        </p:txBody>
      </p:sp>
      <p:pic>
        <p:nvPicPr>
          <p:cNvPr id="5" name="Content Placeholder 4" descr="A picture containing grass, outdoor, tree, standing&#10;&#10;Description automatically generated">
            <a:extLst>
              <a:ext uri="{FF2B5EF4-FFF2-40B4-BE49-F238E27FC236}">
                <a16:creationId xmlns:a16="http://schemas.microsoft.com/office/drawing/2014/main" id="{F42A0B87-3D88-4F3D-AC7C-D9FF64F69CA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63145" y="1097359"/>
            <a:ext cx="6217709" cy="4663282"/>
          </a:xfrm>
        </p:spPr>
      </p:pic>
    </p:spTree>
    <p:extLst>
      <p:ext uri="{BB962C8B-B14F-4D97-AF65-F5344CB8AC3E}">
        <p14:creationId xmlns:p14="http://schemas.microsoft.com/office/powerpoint/2010/main" val="843851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7D856-9BEC-45E9-8A41-D49639556DD9}"/>
              </a:ext>
            </a:extLst>
          </p:cNvPr>
          <p:cNvSpPr>
            <a:spLocks noGrp="1"/>
          </p:cNvSpPr>
          <p:nvPr>
            <p:ph type="title"/>
          </p:nvPr>
        </p:nvSpPr>
        <p:spPr/>
        <p:txBody>
          <a:bodyPr/>
          <a:lstStyle/>
          <a:p>
            <a:r>
              <a:rPr lang="en-US" sz="4000" b="1" dirty="0">
                <a:solidFill>
                  <a:srgbClr val="0046AD"/>
                </a:solidFill>
              </a:rPr>
              <a:t>What is a Wetland?</a:t>
            </a:r>
          </a:p>
        </p:txBody>
      </p:sp>
      <p:sp>
        <p:nvSpPr>
          <p:cNvPr id="3" name="Content Placeholder 2">
            <a:extLst>
              <a:ext uri="{FF2B5EF4-FFF2-40B4-BE49-F238E27FC236}">
                <a16:creationId xmlns:a16="http://schemas.microsoft.com/office/drawing/2014/main" id="{44C2FBD2-594C-451E-A8EA-9D3F9118AEFB}"/>
              </a:ext>
            </a:extLst>
          </p:cNvPr>
          <p:cNvSpPr>
            <a:spLocks noGrp="1"/>
          </p:cNvSpPr>
          <p:nvPr>
            <p:ph idx="1"/>
          </p:nvPr>
        </p:nvSpPr>
        <p:spPr/>
        <p:txBody>
          <a:bodyPr>
            <a:normAutofit fontScale="85000" lnSpcReduction="10000"/>
          </a:bodyPr>
          <a:lstStyle/>
          <a:p>
            <a:r>
              <a:rPr lang="en-US" dirty="0"/>
              <a:t>ORC 6111.02 - "Wetlands" are those areas that are inundated or </a:t>
            </a:r>
            <a:r>
              <a:rPr lang="en-US" dirty="0">
                <a:solidFill>
                  <a:srgbClr val="FF0000"/>
                </a:solidFill>
              </a:rPr>
              <a:t>saturated by surface or ground water</a:t>
            </a:r>
            <a:r>
              <a:rPr lang="en-US" dirty="0"/>
              <a:t> at a frequency and duration that are sufficient to support, and that under normal circumstances do support, a prevalence of </a:t>
            </a:r>
            <a:r>
              <a:rPr lang="en-US" dirty="0">
                <a:solidFill>
                  <a:srgbClr val="FF0000"/>
                </a:solidFill>
              </a:rPr>
              <a:t>vegetation</a:t>
            </a:r>
            <a:r>
              <a:rPr lang="en-US" dirty="0"/>
              <a:t> typically adapted for life in </a:t>
            </a:r>
            <a:r>
              <a:rPr lang="en-US" dirty="0">
                <a:solidFill>
                  <a:srgbClr val="FF0000"/>
                </a:solidFill>
              </a:rPr>
              <a:t>saturated</a:t>
            </a:r>
            <a:r>
              <a:rPr lang="en-US" dirty="0"/>
              <a:t> </a:t>
            </a:r>
            <a:r>
              <a:rPr lang="en-US" dirty="0">
                <a:solidFill>
                  <a:srgbClr val="FF0000"/>
                </a:solidFill>
              </a:rPr>
              <a:t>soil</a:t>
            </a:r>
            <a:r>
              <a:rPr lang="en-US" dirty="0"/>
              <a:t> conditions. "Wetlands" includes swamps, marshes, bogs and similar areas that are delineated in accordance with the 1987 United States Army Corps of Engineers (Corps) wetland delineation manual and any other procedures and requirements adopted by the Corps for delineating wetlands. </a:t>
            </a:r>
          </a:p>
          <a:p>
            <a:endParaRPr lang="en-US" dirty="0"/>
          </a:p>
        </p:txBody>
      </p:sp>
    </p:spTree>
    <p:extLst>
      <p:ext uri="{BB962C8B-B14F-4D97-AF65-F5344CB8AC3E}">
        <p14:creationId xmlns:p14="http://schemas.microsoft.com/office/powerpoint/2010/main" val="2739908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A8D88-FE2C-4021-8799-F8F806862BF4}"/>
              </a:ext>
            </a:extLst>
          </p:cNvPr>
          <p:cNvSpPr>
            <a:spLocks noGrp="1"/>
          </p:cNvSpPr>
          <p:nvPr>
            <p:ph type="title"/>
          </p:nvPr>
        </p:nvSpPr>
        <p:spPr/>
        <p:txBody>
          <a:bodyPr/>
          <a:lstStyle/>
          <a:p>
            <a:r>
              <a:rPr lang="en-US" sz="4000" b="1" dirty="0">
                <a:solidFill>
                  <a:srgbClr val="0046AD"/>
                </a:solidFill>
              </a:rPr>
              <a:t>Wetland Indicators</a:t>
            </a:r>
          </a:p>
        </p:txBody>
      </p:sp>
      <p:sp>
        <p:nvSpPr>
          <p:cNvPr id="3" name="Content Placeholder 2">
            <a:extLst>
              <a:ext uri="{FF2B5EF4-FFF2-40B4-BE49-F238E27FC236}">
                <a16:creationId xmlns:a16="http://schemas.microsoft.com/office/drawing/2014/main" id="{4EBB8DEF-4326-47CF-8861-37125B548A97}"/>
              </a:ext>
            </a:extLst>
          </p:cNvPr>
          <p:cNvSpPr>
            <a:spLocks noGrp="1"/>
          </p:cNvSpPr>
          <p:nvPr>
            <p:ph idx="1"/>
          </p:nvPr>
        </p:nvSpPr>
        <p:spPr/>
        <p:txBody>
          <a:bodyPr/>
          <a:lstStyle/>
          <a:p>
            <a:r>
              <a:rPr lang="en-US" dirty="0"/>
              <a:t>A wetland must have all three indicators:</a:t>
            </a:r>
          </a:p>
          <a:p>
            <a:pPr lvl="1"/>
            <a:r>
              <a:rPr lang="en-US" dirty="0"/>
              <a:t>Hydric Soils</a:t>
            </a:r>
          </a:p>
          <a:p>
            <a:pPr lvl="1"/>
            <a:r>
              <a:rPr lang="en-US" dirty="0"/>
              <a:t>Wetland Hydrology</a:t>
            </a:r>
          </a:p>
          <a:p>
            <a:pPr lvl="1"/>
            <a:r>
              <a:rPr lang="en-US" dirty="0"/>
              <a:t>Dominance of hydrophytic vegetation</a:t>
            </a:r>
          </a:p>
          <a:p>
            <a:pPr lvl="1"/>
            <a:endParaRPr lang="en-US" dirty="0"/>
          </a:p>
        </p:txBody>
      </p:sp>
    </p:spTree>
    <p:extLst>
      <p:ext uri="{BB962C8B-B14F-4D97-AF65-F5344CB8AC3E}">
        <p14:creationId xmlns:p14="http://schemas.microsoft.com/office/powerpoint/2010/main" val="177410305"/>
      </p:ext>
    </p:extLst>
  </p:cSld>
  <p:clrMapOvr>
    <a:masterClrMapping/>
  </p:clrMapOvr>
</p:sld>
</file>

<file path=ppt/theme/theme1.xml><?xml version="1.0" encoding="utf-8"?>
<a:theme xmlns:a="http://schemas.openxmlformats.org/drawingml/2006/main" name="Standard_border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andard_border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9ED7ACA829384E89BB6BF7A8BB4269" ma:contentTypeVersion="3" ma:contentTypeDescription="Create a new document." ma:contentTypeScope="" ma:versionID="03613ddd24707670d2fd4fbcc0707bca">
  <xsd:schema xmlns:xsd="http://www.w3.org/2001/XMLSchema" xmlns:xs="http://www.w3.org/2001/XMLSchema" xmlns:p="http://schemas.microsoft.com/office/2006/metadata/properties" targetNamespace="http://schemas.microsoft.com/office/2006/metadata/properties" ma:root="true" ma:fieldsID="4c37901602a3e2ba5ec7d8339d7d3b2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743C0B-C454-4A51-85F8-BD5916E137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67A531A-50BB-4DC3-B564-FF13133C227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E2924288-6657-4E01-8DA2-3E7D026997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Standard_border (2)</Template>
  <TotalTime>7522</TotalTime>
  <Words>2110</Words>
  <Application>Microsoft Office PowerPoint</Application>
  <PresentationFormat>On-screen Show (4:3)</PresentationFormat>
  <Paragraphs>322</Paragraphs>
  <Slides>45</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45</vt:i4>
      </vt:variant>
    </vt:vector>
  </HeadingPairs>
  <TitlesOfParts>
    <vt:vector size="49" baseType="lpstr">
      <vt:lpstr>Arial</vt:lpstr>
      <vt:lpstr>Calibri</vt:lpstr>
      <vt:lpstr>Standard_border (2)</vt:lpstr>
      <vt:lpstr>1_Standard_border (2)</vt:lpstr>
      <vt:lpstr>PowerPoint Presentation</vt:lpstr>
      <vt:lpstr>Overview</vt:lpstr>
      <vt:lpstr>Applicable Rules and Laws</vt:lpstr>
      <vt:lpstr>Clean Water Act</vt:lpstr>
      <vt:lpstr>Clean Water Act</vt:lpstr>
      <vt:lpstr>Ohio Revised Code and Ohio Administrative Code</vt:lpstr>
      <vt:lpstr>Wetland and Stream Identification</vt:lpstr>
      <vt:lpstr>What is a Wetland?</vt:lpstr>
      <vt:lpstr>Wetland Indicators</vt:lpstr>
      <vt:lpstr>Hydric Soils</vt:lpstr>
      <vt:lpstr>Redoximorphic Features</vt:lpstr>
      <vt:lpstr>Redox Concentrations</vt:lpstr>
      <vt:lpstr>Redox Concentrations</vt:lpstr>
      <vt:lpstr>Redox Depletions</vt:lpstr>
      <vt:lpstr>Wetland Hydrology</vt:lpstr>
      <vt:lpstr>Wetland Hydrology Indicators</vt:lpstr>
      <vt:lpstr>Hydrology Indicator Photos</vt:lpstr>
      <vt:lpstr>Hydrology Indicator Photos</vt:lpstr>
      <vt:lpstr>Hydrology Indicator Photos</vt:lpstr>
      <vt:lpstr>Hydrophytic Vegetation</vt:lpstr>
      <vt:lpstr>Common Wetland Plants</vt:lpstr>
      <vt:lpstr>Common Wetland Plants</vt:lpstr>
      <vt:lpstr>Categories of Wetlands in Ohio</vt:lpstr>
      <vt:lpstr>Categorizing Wetlands</vt:lpstr>
      <vt:lpstr>Stream Indicators</vt:lpstr>
      <vt:lpstr>OHWM Indicator</vt:lpstr>
      <vt:lpstr>Types of Streams</vt:lpstr>
      <vt:lpstr>Stream Classifications and Designations</vt:lpstr>
      <vt:lpstr>Stream Assessments</vt:lpstr>
      <vt:lpstr>Permitting Process</vt:lpstr>
      <vt:lpstr>Permitting Process</vt:lpstr>
      <vt:lpstr>Types of Permits</vt:lpstr>
      <vt:lpstr>Nationwide Permits</vt:lpstr>
      <vt:lpstr>Nationwide Permits</vt:lpstr>
      <vt:lpstr>Nationwide Permits</vt:lpstr>
      <vt:lpstr>Isolated Wetland Permits</vt:lpstr>
      <vt:lpstr>401 Water Quality Certification (WQC) Process</vt:lpstr>
      <vt:lpstr>401 WQC Process</vt:lpstr>
      <vt:lpstr>Permitting Process</vt:lpstr>
      <vt:lpstr>Compensatory Mitigation</vt:lpstr>
      <vt:lpstr>Compensatory Mitigation</vt:lpstr>
      <vt:lpstr>Mitigation Costs</vt:lpstr>
      <vt:lpstr>Fees</vt:lpstr>
      <vt:lpstr>Potential Opportunities</vt:lpstr>
      <vt:lpstr>Questions?</vt:lpstr>
    </vt:vector>
  </TitlesOfParts>
  <Company>OHIO 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Taulbee, Rachel</dc:creator>
  <cp:lastModifiedBy>Beck, Brandon</cp:lastModifiedBy>
  <cp:revision>522</cp:revision>
  <cp:lastPrinted>2016-09-21T14:17:35Z</cp:lastPrinted>
  <dcterms:created xsi:type="dcterms:W3CDTF">2015-05-27T12:25:26Z</dcterms:created>
  <dcterms:modified xsi:type="dcterms:W3CDTF">2021-05-11T11:59:44Z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0x010100E09ED7ACA829384E89BB6BF7A8BB4269</vt:lpwstr>
  </property>
</Properties>
</file>