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25"/>
  </p:notesMasterIdLst>
  <p:handoutMasterIdLst>
    <p:handoutMasterId r:id="rId26"/>
  </p:handoutMasterIdLst>
  <p:sldIdLst>
    <p:sldId id="256" r:id="rId7"/>
    <p:sldId id="303" r:id="rId8"/>
    <p:sldId id="305" r:id="rId9"/>
    <p:sldId id="312" r:id="rId10"/>
    <p:sldId id="311" r:id="rId11"/>
    <p:sldId id="313" r:id="rId12"/>
    <p:sldId id="308" r:id="rId13"/>
    <p:sldId id="306" r:id="rId14"/>
    <p:sldId id="309" r:id="rId15"/>
    <p:sldId id="310" r:id="rId16"/>
    <p:sldId id="314" r:id="rId17"/>
    <p:sldId id="320" r:id="rId18"/>
    <p:sldId id="316" r:id="rId19"/>
    <p:sldId id="317" r:id="rId20"/>
    <p:sldId id="318" r:id="rId21"/>
    <p:sldId id="321" r:id="rId22"/>
    <p:sldId id="322" r:id="rId23"/>
    <p:sldId id="304" r:id="rId2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1929" autoAdjust="0"/>
  </p:normalViewPr>
  <p:slideViewPr>
    <p:cSldViewPr snapToGrid="0">
      <p:cViewPr varScale="1">
        <p:scale>
          <a:sx n="72" d="100"/>
          <a:sy n="72" d="100"/>
        </p:scale>
        <p:origin x="1326"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4024736"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4024736"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b" anchorCtr="0" compatLnSpc="1">
            <a:prstTxWarp prst="textNoShape">
              <a:avLst/>
            </a:prstTxWarp>
          </a:bodyPr>
          <a:lstStyle>
            <a:lvl1pPr algn="r" eaLnBrk="0" hangingPunct="0">
              <a:defRPr sz="1200"/>
            </a:lvl1pPr>
          </a:lstStyle>
          <a:p>
            <a:fld id="{B86B488C-1273-4F46-A528-C4B9A09DBEDC}" type="slidenum">
              <a:rPr lang="en-US"/>
              <a:pPr/>
              <a:t>‹#›</a:t>
            </a:fld>
            <a:endParaRPr lang="en-US"/>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203325" y="703263"/>
            <a:ext cx="4695825" cy="3521075"/>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46997" y="4459526"/>
            <a:ext cx="5208482"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4865" tIns="47434" rIns="94865" bIns="4743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4024736"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4024736"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0" tIns="47106" rIns="94210" bIns="47106" numCol="1" anchor="b" anchorCtr="0" compatLnSpc="1">
            <a:prstTxWarp prst="textNoShape">
              <a:avLst/>
            </a:prstTxWarp>
          </a:bodyPr>
          <a:lstStyle>
            <a:lvl1pPr algn="r" eaLnBrk="0" hangingPunct="0">
              <a:defRPr sz="1200"/>
            </a:lvl1pPr>
          </a:lstStyle>
          <a:p>
            <a:fld id="{CEC76FE6-18FF-4904-A79F-D11B604C1BF0}" type="slidenum">
              <a:rPr lang="en-US"/>
              <a:pPr/>
              <a:t>‹#›</a:t>
            </a:fld>
            <a:endParaRPr lang="en-US"/>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This equipment is used to step down the single-phase primary voltage to a secondary voltage to deliver power to your home. </a:t>
            </a:r>
          </a:p>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7</a:t>
            </a:fld>
            <a:endParaRPr lang="en-US"/>
          </a:p>
        </p:txBody>
      </p:sp>
    </p:spTree>
    <p:extLst>
      <p:ext uri="{BB962C8B-B14F-4D97-AF65-F5344CB8AC3E}">
        <p14:creationId xmlns:p14="http://schemas.microsoft.com/office/powerpoint/2010/main" val="422532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16</a:t>
            </a:fld>
            <a:endParaRPr lang="en-US"/>
          </a:p>
        </p:txBody>
      </p:sp>
    </p:spTree>
    <p:extLst>
      <p:ext uri="{BB962C8B-B14F-4D97-AF65-F5344CB8AC3E}">
        <p14:creationId xmlns:p14="http://schemas.microsoft.com/office/powerpoint/2010/main" val="298068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17</a:t>
            </a:fld>
            <a:endParaRPr lang="en-US"/>
          </a:p>
        </p:txBody>
      </p:sp>
    </p:spTree>
    <p:extLst>
      <p:ext uri="{BB962C8B-B14F-4D97-AF65-F5344CB8AC3E}">
        <p14:creationId xmlns:p14="http://schemas.microsoft.com/office/powerpoint/2010/main" val="244593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junction box for secondary and service conductors. </a:t>
            </a:r>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8</a:t>
            </a:fld>
            <a:endParaRPr lang="en-US"/>
          </a:p>
        </p:txBody>
      </p:sp>
    </p:spTree>
    <p:extLst>
      <p:ext uri="{BB962C8B-B14F-4D97-AF65-F5344CB8AC3E}">
        <p14:creationId xmlns:p14="http://schemas.microsoft.com/office/powerpoint/2010/main" val="171633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equipment is used to step down the three-phase primary voltage to a secondary voltage to deliver power for businesses (not for residential homes typically) </a:t>
            </a:r>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9</a:t>
            </a:fld>
            <a:endParaRPr lang="en-US"/>
          </a:p>
        </p:txBody>
      </p:sp>
    </p:spTree>
    <p:extLst>
      <p:ext uri="{BB962C8B-B14F-4D97-AF65-F5344CB8AC3E}">
        <p14:creationId xmlns:p14="http://schemas.microsoft.com/office/powerpoint/2010/main" val="350946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junction box for primary conductors and are potentially used in large commercial or residential areas along the main route of the cables. </a:t>
            </a:r>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10</a:t>
            </a:fld>
            <a:endParaRPr lang="en-US"/>
          </a:p>
        </p:txBody>
      </p:sp>
    </p:spTree>
    <p:extLst>
      <p:ext uri="{BB962C8B-B14F-4D97-AF65-F5344CB8AC3E}">
        <p14:creationId xmlns:p14="http://schemas.microsoft.com/office/powerpoint/2010/main" val="385105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11</a:t>
            </a:fld>
            <a:endParaRPr lang="en-US"/>
          </a:p>
        </p:txBody>
      </p:sp>
    </p:spTree>
    <p:extLst>
      <p:ext uri="{BB962C8B-B14F-4D97-AF65-F5344CB8AC3E}">
        <p14:creationId xmlns:p14="http://schemas.microsoft.com/office/powerpoint/2010/main" val="173700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12</a:t>
            </a:fld>
            <a:endParaRPr lang="en-US"/>
          </a:p>
        </p:txBody>
      </p:sp>
    </p:spTree>
    <p:extLst>
      <p:ext uri="{BB962C8B-B14F-4D97-AF65-F5344CB8AC3E}">
        <p14:creationId xmlns:p14="http://schemas.microsoft.com/office/powerpoint/2010/main" val="297980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13</a:t>
            </a:fld>
            <a:endParaRPr lang="en-US"/>
          </a:p>
        </p:txBody>
      </p:sp>
    </p:spTree>
    <p:extLst>
      <p:ext uri="{BB962C8B-B14F-4D97-AF65-F5344CB8AC3E}">
        <p14:creationId xmlns:p14="http://schemas.microsoft.com/office/powerpoint/2010/main" val="339279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14</a:t>
            </a:fld>
            <a:endParaRPr lang="en-US"/>
          </a:p>
        </p:txBody>
      </p:sp>
    </p:spTree>
    <p:extLst>
      <p:ext uri="{BB962C8B-B14F-4D97-AF65-F5344CB8AC3E}">
        <p14:creationId xmlns:p14="http://schemas.microsoft.com/office/powerpoint/2010/main" val="387319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15</a:t>
            </a:fld>
            <a:endParaRPr lang="en-US"/>
          </a:p>
        </p:txBody>
      </p:sp>
    </p:spTree>
    <p:extLst>
      <p:ext uri="{BB962C8B-B14F-4D97-AF65-F5344CB8AC3E}">
        <p14:creationId xmlns:p14="http://schemas.microsoft.com/office/powerpoint/2010/main" val="1268875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362200" y="1143000"/>
            <a:ext cx="5638800" cy="2438400"/>
          </a:xfrm>
        </p:spPr>
        <p:txBody>
          <a:bodyPr/>
          <a:lstStyle>
            <a:lvl1pPr>
              <a:defRPr sz="4400">
                <a:latin typeface="Arial Black" pitchFamily="34" charset="0"/>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2667000" y="3886200"/>
            <a:ext cx="5334000" cy="1285875"/>
          </a:xfrm>
        </p:spPr>
        <p:txBody>
          <a:bodyPr/>
          <a:lstStyle>
            <a:lvl1pPr marL="0" indent="0">
              <a:buFont typeface="Wingdings" pitchFamily="2" charset="2"/>
              <a:buNone/>
              <a:defRPr sz="1800">
                <a:solidFill>
                  <a:srgbClr val="C00000"/>
                </a:solidFill>
                <a:latin typeface="Arial Black" pitchFamily="34" charset="0"/>
              </a:defRPr>
            </a:lvl1pPr>
          </a:lstStyle>
          <a:p>
            <a:pPr lvl="0"/>
            <a:r>
              <a:rPr lang="en-US" noProof="0"/>
              <a:t>Click to edit Master subtitle style</a:t>
            </a:r>
          </a:p>
        </p:txBody>
      </p:sp>
      <p:pic>
        <p:nvPicPr>
          <p:cNvPr id="10" name="Picture 9" descr="CLS Logo  transparent.png"/>
          <p:cNvPicPr/>
          <p:nvPr userDrawn="1"/>
        </p:nvPicPr>
        <p:blipFill>
          <a:blip r:embed="rId2" cstate="print"/>
          <a:stretch>
            <a:fillRect/>
          </a:stretch>
        </p:blipFill>
        <p:spPr>
          <a:xfrm>
            <a:off x="169876" y="5943600"/>
            <a:ext cx="973124" cy="7580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0FB647-AD83-4603-B7BF-FFAD3CBD6D3D}" type="slidenum">
              <a:rPr lang="en-US"/>
              <a:pPr/>
              <a:t>‹#›</a:t>
            </a:fld>
            <a:endParaRPr lang="en-US"/>
          </a:p>
        </p:txBody>
      </p:sp>
    </p:spTree>
    <p:extLst>
      <p:ext uri="{BB962C8B-B14F-4D97-AF65-F5344CB8AC3E}">
        <p14:creationId xmlns:p14="http://schemas.microsoft.com/office/powerpoint/2010/main" val="30702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6383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228600"/>
            <a:ext cx="47625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1A3655-1E44-4424-9E39-7DA470DC4A68}" type="slidenum">
              <a:rPr lang="en-US"/>
              <a:pPr/>
              <a:t>‹#›</a:t>
            </a:fld>
            <a:endParaRPr lang="en-US"/>
          </a:p>
        </p:txBody>
      </p:sp>
    </p:spTree>
    <p:extLst>
      <p:ext uri="{BB962C8B-B14F-4D97-AF65-F5344CB8AC3E}">
        <p14:creationId xmlns:p14="http://schemas.microsoft.com/office/powerpoint/2010/main" val="5047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210950-8231-48AD-BAC8-CC7BCD34DF3E}"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10950-8231-48AD-BAC8-CC7BCD34DF3E}"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10950-8231-48AD-BAC8-CC7BCD34DF3E}"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210950-8231-48AD-BAC8-CC7BCD34DF3E}"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210950-8231-48AD-BAC8-CC7BCD34DF3E}" type="datetimeFigureOut">
              <a:rPr lang="en-US" smtClean="0"/>
              <a:pPr/>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10950-8231-48AD-BAC8-CC7BCD34DF3E}" type="datetimeFigureOut">
              <a:rPr lang="en-US" smtClean="0"/>
              <a:pPr/>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10950-8231-48AD-BAC8-CC7BCD34DF3E}" type="datetimeFigureOut">
              <a:rPr lang="en-US" smtClean="0"/>
              <a:pPr/>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10950-8231-48AD-BAC8-CC7BCD34DF3E}"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06361-70C8-432A-93F0-141DC7F2B02C}" type="slidenum">
              <a:rPr lang="en-US"/>
              <a:pPr/>
              <a:t>‹#›</a:t>
            </a:fld>
            <a:endParaRPr lang="en-US"/>
          </a:p>
        </p:txBody>
      </p:sp>
    </p:spTree>
    <p:extLst>
      <p:ext uri="{BB962C8B-B14F-4D97-AF65-F5344CB8AC3E}">
        <p14:creationId xmlns:p14="http://schemas.microsoft.com/office/powerpoint/2010/main" val="1630385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10950-8231-48AD-BAC8-CC7BCD34DF3E}"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10950-8231-48AD-BAC8-CC7BCD34DF3E}"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10950-8231-48AD-BAC8-CC7BCD34DF3E}"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10950-8231-48AD-BAC8-CC7BCD34DF3E}" type="datetimeFigureOut">
              <a:rPr lang="en-US" smtClean="0"/>
              <a:pPr/>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425D6-B30C-466A-B841-B9750D90B87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FD9F64-295A-4EC9-AB90-62FBC34EA350}"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D9F64-295A-4EC9-AB90-62FBC34EA350}"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D9F64-295A-4EC9-AB90-62FBC34EA350}"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FD9F64-295A-4EC9-AB90-62FBC34EA350}"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FD9F64-295A-4EC9-AB90-62FBC34EA350}" type="datetimeFigureOut">
              <a:rPr lang="en-US" smtClean="0"/>
              <a:pPr/>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FD9F64-295A-4EC9-AB90-62FBC34EA350}" type="datetimeFigureOut">
              <a:rPr lang="en-US" smtClean="0"/>
              <a:pPr/>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D7405-60FD-4A25-B3DD-05BF605EA69D}" type="slidenum">
              <a:rPr lang="en-US"/>
              <a:pPr/>
              <a:t>‹#›</a:t>
            </a:fld>
            <a:endParaRPr lang="en-US"/>
          </a:p>
        </p:txBody>
      </p:sp>
    </p:spTree>
    <p:extLst>
      <p:ext uri="{BB962C8B-B14F-4D97-AF65-F5344CB8AC3E}">
        <p14:creationId xmlns:p14="http://schemas.microsoft.com/office/powerpoint/2010/main" val="1239131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D9F64-295A-4EC9-AB90-62FBC34EA350}" type="datetimeFigureOut">
              <a:rPr lang="en-US" smtClean="0"/>
              <a:pPr/>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D9F64-295A-4EC9-AB90-62FBC34EA350}"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D9F64-295A-4EC9-AB90-62FBC34EA350}"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D9F64-295A-4EC9-AB90-62FBC34EA350}"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D9F64-295A-4EC9-AB90-62FBC34EA350}"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BD430-7B75-4A23-BED2-A4E317ECAA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0DF076-3FBF-4A8F-80EC-28CA0F9DD5C6}" type="slidenum">
              <a:rPr lang="en-US"/>
              <a:pPr/>
              <a:t>‹#›</a:t>
            </a:fld>
            <a:endParaRPr lang="en-US"/>
          </a:p>
        </p:txBody>
      </p:sp>
    </p:spTree>
    <p:extLst>
      <p:ext uri="{BB962C8B-B14F-4D97-AF65-F5344CB8AC3E}">
        <p14:creationId xmlns:p14="http://schemas.microsoft.com/office/powerpoint/2010/main" val="24186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4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54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54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53291BC-C0BE-4454-B6FD-E10313E72F5B}" type="slidenum">
              <a:rPr lang="en-US"/>
              <a:pPr/>
              <a:t>‹#›</a:t>
            </a:fld>
            <a:endParaRPr lang="en-US"/>
          </a:p>
        </p:txBody>
      </p:sp>
    </p:spTree>
    <p:extLst>
      <p:ext uri="{BB962C8B-B14F-4D97-AF65-F5344CB8AC3E}">
        <p14:creationId xmlns:p14="http://schemas.microsoft.com/office/powerpoint/2010/main" val="252212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34675C-63F2-4474-8BB9-0E7CEB072ADD}" type="slidenum">
              <a:rPr lang="en-US"/>
              <a:pPr/>
              <a:t>‹#›</a:t>
            </a:fld>
            <a:endParaRPr lang="en-US"/>
          </a:p>
        </p:txBody>
      </p:sp>
    </p:spTree>
    <p:extLst>
      <p:ext uri="{BB962C8B-B14F-4D97-AF65-F5344CB8AC3E}">
        <p14:creationId xmlns:p14="http://schemas.microsoft.com/office/powerpoint/2010/main" val="23618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733C3B-11B0-46D4-8DAE-F9DF6935FAA3}" type="slidenum">
              <a:rPr lang="en-US"/>
              <a:pPr/>
              <a:t>‹#›</a:t>
            </a:fld>
            <a:endParaRPr lang="en-US"/>
          </a:p>
        </p:txBody>
      </p:sp>
    </p:spTree>
    <p:extLst>
      <p:ext uri="{BB962C8B-B14F-4D97-AF65-F5344CB8AC3E}">
        <p14:creationId xmlns:p14="http://schemas.microsoft.com/office/powerpoint/2010/main" val="68695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287" y="273050"/>
            <a:ext cx="27797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672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11287" y="1435100"/>
            <a:ext cx="2779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13750-4AB4-48A8-B763-37883CEE0791}" type="slidenum">
              <a:rPr lang="en-US"/>
              <a:pPr/>
              <a:t>‹#›</a:t>
            </a:fld>
            <a:endParaRPr lang="en-US"/>
          </a:p>
        </p:txBody>
      </p:sp>
    </p:spTree>
    <p:extLst>
      <p:ext uri="{BB962C8B-B14F-4D97-AF65-F5344CB8AC3E}">
        <p14:creationId xmlns:p14="http://schemas.microsoft.com/office/powerpoint/2010/main" val="20535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7C3572-32B7-45E0-9C7C-9AB15D44FCF2}" type="slidenum">
              <a:rPr lang="en-US"/>
              <a:pPr/>
              <a:t>‹#›</a:t>
            </a:fld>
            <a:endParaRPr lang="en-US"/>
          </a:p>
        </p:txBody>
      </p:sp>
    </p:spTree>
    <p:extLst>
      <p:ext uri="{BB962C8B-B14F-4D97-AF65-F5344CB8AC3E}">
        <p14:creationId xmlns:p14="http://schemas.microsoft.com/office/powerpoint/2010/main" val="85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1981200" y="228600"/>
            <a:ext cx="655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57" name="Rectangle 33"/>
          <p:cNvSpPr>
            <a:spLocks noGrp="1" noChangeArrowheads="1"/>
          </p:cNvSpPr>
          <p:nvPr>
            <p:ph type="body" idx="1"/>
          </p:nvPr>
        </p:nvSpPr>
        <p:spPr bwMode="auto">
          <a:xfrm>
            <a:off x="2286000" y="1371600"/>
            <a:ext cx="6248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8" name="Rectangle 44"/>
          <p:cNvSpPr>
            <a:spLocks noGrp="1" noChangeArrowheads="1"/>
          </p:cNvSpPr>
          <p:nvPr>
            <p:ph type="dt" sz="quarter" idx="2"/>
          </p:nvPr>
        </p:nvSpPr>
        <p:spPr bwMode="auto">
          <a:xfrm>
            <a:off x="1524000" y="6324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000">
                <a:latin typeface="+mn-lt"/>
              </a:defRPr>
            </a:lvl1pPr>
          </a:lstStyle>
          <a:p>
            <a:endParaRPr lang="en-US"/>
          </a:p>
        </p:txBody>
      </p:sp>
      <p:sp>
        <p:nvSpPr>
          <p:cNvPr id="1069" name="Rectangle 45"/>
          <p:cNvSpPr>
            <a:spLocks noGrp="1" noChangeArrowheads="1"/>
          </p:cNvSpPr>
          <p:nvPr>
            <p:ph type="ftr" sz="quarter" idx="3"/>
          </p:nvPr>
        </p:nvSpPr>
        <p:spPr bwMode="auto">
          <a:xfrm>
            <a:off x="3048000" y="6324600"/>
            <a:ext cx="426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000">
                <a:latin typeface="+mn-lt"/>
              </a:defRPr>
            </a:lvl1pPr>
          </a:lstStyle>
          <a:p>
            <a:endParaRPr lang="en-US"/>
          </a:p>
        </p:txBody>
      </p:sp>
      <p:sp>
        <p:nvSpPr>
          <p:cNvPr id="1070" name="Rectangle 46"/>
          <p:cNvSpPr>
            <a:spLocks noGrp="1" noChangeArrowheads="1"/>
          </p:cNvSpPr>
          <p:nvPr>
            <p:ph type="sldNum" sz="quarter" idx="4"/>
          </p:nvPr>
        </p:nvSpPr>
        <p:spPr bwMode="auto">
          <a:xfrm>
            <a:off x="7467600" y="6324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000">
                <a:latin typeface="+mn-lt"/>
              </a:defRPr>
            </a:lvl1pPr>
          </a:lstStyle>
          <a:p>
            <a:fld id="{95C5CA75-96F3-42DA-8C73-E2B32B310B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0950-8231-48AD-BAC8-CC7BCD34DF3E}" type="datetimeFigureOut">
              <a:rPr lang="en-US" smtClean="0"/>
              <a:pPr/>
              <a:t>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425D6-B30C-466A-B841-B9750D90B8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D9F64-295A-4EC9-AB90-62FBC34EA350}" type="datetimeFigureOut">
              <a:rPr lang="en-US" smtClean="0"/>
              <a:pPr/>
              <a:t>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BD430-7B75-4A23-BED2-A4E317ECA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sz="quarter"/>
          </p:nvPr>
        </p:nvSpPr>
        <p:spPr>
          <a:xfrm>
            <a:off x="2630311" y="1157111"/>
            <a:ext cx="5638800" cy="2438400"/>
          </a:xfrm>
        </p:spPr>
        <p:txBody>
          <a:bodyPr wrap="square" anchor="t">
            <a:normAutofit/>
          </a:bodyPr>
          <a:lstStyle/>
          <a:p>
            <a:r>
              <a:rPr lang="en-US" sz="3600" dirty="0"/>
              <a:t>IRWA UTILITY DAY SEMINAR</a:t>
            </a:r>
            <a:endParaRPr lang="en-US" dirty="0"/>
          </a:p>
        </p:txBody>
      </p:sp>
      <p:sp>
        <p:nvSpPr>
          <p:cNvPr id="4102" name="Rectangle 6"/>
          <p:cNvSpPr>
            <a:spLocks noGrp="1" noChangeArrowheads="1"/>
          </p:cNvSpPr>
          <p:nvPr>
            <p:ph type="subTitle" sz="quarter" idx="1"/>
          </p:nvPr>
        </p:nvSpPr>
        <p:spPr>
          <a:xfrm>
            <a:off x="3070578" y="3172178"/>
            <a:ext cx="4930422" cy="2542822"/>
          </a:xfrm>
        </p:spPr>
        <p:txBody>
          <a:bodyPr wrap="square" anchor="b">
            <a:normAutofit fontScale="92500" lnSpcReduction="20000"/>
          </a:bodyPr>
          <a:lstStyle/>
          <a:p>
            <a:pPr>
              <a:spcBef>
                <a:spcPts val="1200"/>
              </a:spcBef>
            </a:pPr>
            <a:r>
              <a:rPr lang="en-US" sz="2400" dirty="0">
                <a:solidFill>
                  <a:schemeClr val="tx1"/>
                </a:solidFill>
                <a:latin typeface="Arial Black"/>
              </a:rPr>
              <a:t>Underground Distribution  Right of Way Challenges and Successes</a:t>
            </a:r>
          </a:p>
          <a:p>
            <a:pPr>
              <a:spcBef>
                <a:spcPts val="1200"/>
              </a:spcBef>
            </a:pPr>
            <a:r>
              <a:rPr lang="en-US" dirty="0">
                <a:solidFill>
                  <a:schemeClr val="tx1"/>
                </a:solidFill>
                <a:latin typeface="Arial Black"/>
              </a:rPr>
              <a:t>January 12, 2021</a:t>
            </a:r>
          </a:p>
          <a:p>
            <a:pPr>
              <a:spcBef>
                <a:spcPts val="1200"/>
              </a:spcBef>
            </a:pPr>
            <a:endParaRPr lang="en-US" dirty="0">
              <a:solidFill>
                <a:schemeClr val="tx1"/>
              </a:solidFill>
              <a:latin typeface="Arial Black"/>
            </a:endParaRPr>
          </a:p>
          <a:p>
            <a:pPr>
              <a:spcBef>
                <a:spcPts val="1200"/>
              </a:spcBef>
            </a:pPr>
            <a:r>
              <a:rPr lang="en-US" dirty="0">
                <a:solidFill>
                  <a:schemeClr val="tx1"/>
                </a:solidFill>
                <a:latin typeface="Arial Black"/>
              </a:rPr>
              <a:t>Garrett Gill – Executive Vice President, Power Group</a:t>
            </a:r>
          </a:p>
          <a:p>
            <a:pPr>
              <a:spcBef>
                <a:spcPts val="1200"/>
              </a:spcBef>
            </a:pPr>
            <a:r>
              <a:rPr lang="en-US" dirty="0">
                <a:solidFill>
                  <a:schemeClr val="tx1"/>
                </a:solidFill>
                <a:latin typeface="Arial Black"/>
              </a:rPr>
              <a:t>Contract Land Staff</a:t>
            </a:r>
          </a:p>
          <a:p>
            <a:pPr>
              <a:spcBef>
                <a:spcPts val="1200"/>
              </a:spcBef>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41875" y="513353"/>
            <a:ext cx="5052847" cy="523220"/>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Examples of Equipment</a:t>
            </a:r>
          </a:p>
        </p:txBody>
      </p:sp>
      <p:sp>
        <p:nvSpPr>
          <p:cNvPr id="9" name="TextBox 8">
            <a:extLst>
              <a:ext uri="{FF2B5EF4-FFF2-40B4-BE49-F238E27FC236}">
                <a16:creationId xmlns:a16="http://schemas.microsoft.com/office/drawing/2014/main" id="{A1C5886D-753C-40DB-8083-E3E2567FF404}"/>
              </a:ext>
            </a:extLst>
          </p:cNvPr>
          <p:cNvSpPr txBox="1"/>
          <p:nvPr/>
        </p:nvSpPr>
        <p:spPr>
          <a:xfrm>
            <a:off x="2841875" y="1362941"/>
            <a:ext cx="5052847" cy="400110"/>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Switchgear</a:t>
            </a:r>
          </a:p>
        </p:txBody>
      </p:sp>
      <p:pic>
        <p:nvPicPr>
          <p:cNvPr id="6" name="Picture 2">
            <a:extLst>
              <a:ext uri="{FF2B5EF4-FFF2-40B4-BE49-F238E27FC236}">
                <a16:creationId xmlns:a16="http://schemas.microsoft.com/office/drawing/2014/main" id="{C5A096EB-9717-44C6-BEA6-C495D3072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26"/>
          <a:stretch/>
        </p:blipFill>
        <p:spPr bwMode="auto">
          <a:xfrm>
            <a:off x="2841874" y="2089419"/>
            <a:ext cx="5052847" cy="388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74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792279" y="2828835"/>
            <a:ext cx="5236127" cy="1077218"/>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Challenges with Negotiation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8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9FB36A-E605-4524-A246-B4B50E843466}"/>
              </a:ext>
            </a:extLst>
          </p:cNvPr>
          <p:cNvSpPr txBox="1"/>
          <p:nvPr/>
        </p:nvSpPr>
        <p:spPr>
          <a:xfrm>
            <a:off x="2511286" y="337214"/>
            <a:ext cx="5844208" cy="5775364"/>
          </a:xfrm>
          <a:prstGeom prst="rect">
            <a:avLst/>
          </a:prstGeom>
          <a:noFill/>
        </p:spPr>
        <p:txBody>
          <a:bodyPr wrap="square">
            <a:spAutoFit/>
          </a:bodyPr>
          <a:lstStyle/>
          <a:p>
            <a:pPr algn="ctr">
              <a:lnSpc>
                <a:spcPct val="115000"/>
              </a:lnSpc>
              <a:spcBef>
                <a:spcPts val="0"/>
              </a:spcBef>
              <a:spcAft>
                <a:spcPts val="0"/>
              </a:spcAft>
            </a:pPr>
            <a:r>
              <a:rPr lang="en-US" sz="2800" b="1" u="sng" dirty="0">
                <a:latin typeface="Arial" panose="020B0604020202020204" pitchFamily="34" charset="0"/>
                <a:ea typeface="Calibri" panose="020F0502020204030204" pitchFamily="34" charset="0"/>
                <a:cs typeface="Arial" panose="020B0604020202020204" pitchFamily="34" charset="0"/>
              </a:rPr>
              <a:t>Challenges with Negotiation</a:t>
            </a:r>
          </a:p>
          <a:p>
            <a:pPr marL="342900" marR="0" lvl="0" indent="-342900">
              <a:lnSpc>
                <a:spcPct val="115000"/>
              </a:lnSpc>
              <a:spcBef>
                <a:spcPts val="0"/>
              </a:spcBef>
              <a:spcAft>
                <a:spcPts val="0"/>
              </a:spcAft>
              <a:buFont typeface="Arial" panose="020B0604020202020204" pitchFamily="34" charset="0"/>
              <a:buChar char="•"/>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Not all parties agree</a:t>
            </a:r>
            <a:r>
              <a:rPr lang="en-US" sz="2200" dirty="0">
                <a:effectLst/>
                <a:latin typeface="Arial" panose="020B0604020202020204" pitchFamily="34" charset="0"/>
                <a:ea typeface="Calibri" panose="020F0502020204030204" pitchFamily="34" charset="0"/>
                <a:cs typeface="Arial" panose="020B0604020202020204" pitchFamily="34" charset="0"/>
              </a:rPr>
              <a:t> – The overhead line may be serving several properties but located on only half of the properties. If approval cannot be acquired from all property owners, and a redesign is not possible, an entire work order could potentially be cancelled.</a:t>
            </a:r>
          </a:p>
          <a:p>
            <a:pPr marR="0" lvl="0">
              <a:lnSpc>
                <a:spcPct val="115000"/>
              </a:lnSpc>
              <a:spcBef>
                <a:spcPts val="0"/>
              </a:spcBef>
              <a:spcAft>
                <a:spcPts val="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Difficult landowners</a:t>
            </a:r>
            <a:r>
              <a:rPr lang="en-US" sz="2200" dirty="0">
                <a:effectLst/>
                <a:latin typeface="Arial" panose="020B0604020202020204" pitchFamily="34" charset="0"/>
                <a:ea typeface="Calibri" panose="020F0502020204030204" pitchFamily="34" charset="0"/>
                <a:cs typeface="Arial" panose="020B0604020202020204" pitchFamily="34" charset="0"/>
              </a:rPr>
              <a:t> – Landowners may be difficult to engage with either due to a past negative experience with the electrical company, or a negative perception of the electrical company.</a:t>
            </a:r>
          </a:p>
        </p:txBody>
      </p:sp>
    </p:spTree>
    <p:extLst>
      <p:ext uri="{BB962C8B-B14F-4D97-AF65-F5344CB8AC3E}">
        <p14:creationId xmlns:p14="http://schemas.microsoft.com/office/powerpoint/2010/main" val="400321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48E90-7320-4248-9325-61B9BAC90153}"/>
              </a:ext>
            </a:extLst>
          </p:cNvPr>
          <p:cNvSpPr txBox="1"/>
          <p:nvPr/>
        </p:nvSpPr>
        <p:spPr>
          <a:xfrm>
            <a:off x="2478156" y="341907"/>
            <a:ext cx="5910470" cy="5386026"/>
          </a:xfrm>
          <a:prstGeom prst="rect">
            <a:avLst/>
          </a:prstGeom>
          <a:noFill/>
        </p:spPr>
        <p:txBody>
          <a:bodyPr wrap="square">
            <a:spAutoFit/>
          </a:bodyPr>
          <a:lstStyle/>
          <a:p>
            <a:pPr algn="ctr">
              <a:lnSpc>
                <a:spcPct val="115000"/>
              </a:lnSpc>
              <a:spcBef>
                <a:spcPts val="0"/>
              </a:spcBef>
              <a:spcAft>
                <a:spcPts val="0"/>
              </a:spcAft>
            </a:pPr>
            <a:r>
              <a:rPr lang="en-US" sz="2800" b="1" u="sng" dirty="0">
                <a:latin typeface="Arial" panose="020B0604020202020204" pitchFamily="34" charset="0"/>
                <a:ea typeface="Calibri" panose="020F0502020204030204" pitchFamily="34" charset="0"/>
                <a:cs typeface="Arial" panose="020B0604020202020204" pitchFamily="34" charset="0"/>
              </a:rPr>
              <a:t>Challenges with Negotiation</a:t>
            </a:r>
          </a:p>
          <a:p>
            <a:pPr>
              <a:lnSpc>
                <a:spcPct val="115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Above Ground Equipment </a:t>
            </a:r>
            <a:r>
              <a:rPr lang="en-US" sz="2200" dirty="0">
                <a:effectLst/>
                <a:latin typeface="Arial" panose="020B0604020202020204" pitchFamily="34" charset="0"/>
                <a:ea typeface="Calibri" panose="020F0502020204030204" pitchFamily="34" charset="0"/>
                <a:cs typeface="Arial" panose="020B0604020202020204" pitchFamily="34" charset="0"/>
              </a:rPr>
              <a:t>– Landowners have difficulty accepting the visible equipment scoped on their property to convert their overhead distribution to underground. As the saying goes, “everyone wants UG service, but no one wants the equipment needed for it”.</a:t>
            </a:r>
          </a:p>
          <a:p>
            <a:pPr marL="342900" marR="0" lvl="0" indent="-342900">
              <a:lnSpc>
                <a:spcPct val="115000"/>
              </a:lnSpc>
              <a:spcBef>
                <a:spcPts val="0"/>
              </a:spcBef>
              <a:spcAft>
                <a:spcPts val="0"/>
              </a:spcAft>
              <a:buFont typeface="Arial" panose="020B0604020202020204" pitchFamily="34" charset="0"/>
              <a:buChar cha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Joint Use Issues: </a:t>
            </a:r>
            <a:r>
              <a:rPr lang="en-US" sz="2200" dirty="0">
                <a:effectLst/>
                <a:latin typeface="Arial" panose="020B0604020202020204" pitchFamily="34" charset="0"/>
                <a:ea typeface="Calibri" panose="020F0502020204030204" pitchFamily="34" charset="0"/>
                <a:cs typeface="Arial" panose="020B0604020202020204" pitchFamily="34" charset="0"/>
              </a:rPr>
              <a:t>(Poles remain along with some overhead lines). Utilities should get ahead of this issue by working closer with other utilities. </a:t>
            </a:r>
          </a:p>
        </p:txBody>
      </p:sp>
    </p:spTree>
    <p:extLst>
      <p:ext uri="{BB962C8B-B14F-4D97-AF65-F5344CB8AC3E}">
        <p14:creationId xmlns:p14="http://schemas.microsoft.com/office/powerpoint/2010/main" val="280367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48E90-7320-4248-9325-61B9BAC90153}"/>
              </a:ext>
            </a:extLst>
          </p:cNvPr>
          <p:cNvSpPr txBox="1"/>
          <p:nvPr/>
        </p:nvSpPr>
        <p:spPr>
          <a:xfrm>
            <a:off x="2531166" y="250084"/>
            <a:ext cx="5791200" cy="6357831"/>
          </a:xfrm>
          <a:prstGeom prst="rect">
            <a:avLst/>
          </a:prstGeom>
          <a:noFill/>
        </p:spPr>
        <p:txBody>
          <a:bodyPr wrap="square">
            <a:spAutoFit/>
          </a:bodyPr>
          <a:lstStyle/>
          <a:p>
            <a:pPr algn="ctr">
              <a:lnSpc>
                <a:spcPct val="115000"/>
              </a:lnSpc>
              <a:spcBef>
                <a:spcPts val="0"/>
              </a:spcBef>
              <a:spcAft>
                <a:spcPts val="1000"/>
              </a:spcAft>
            </a:pPr>
            <a:r>
              <a:rPr lang="en-US" sz="2800" b="1" u="sng" dirty="0">
                <a:latin typeface="Arial" panose="020B0604020202020204" pitchFamily="34" charset="0"/>
                <a:ea typeface="Calibri" panose="020F0502020204030204" pitchFamily="34" charset="0"/>
                <a:cs typeface="Arial" panose="020B0604020202020204" pitchFamily="34" charset="0"/>
              </a:rPr>
              <a:t>Challenges with Negotiation</a:t>
            </a:r>
          </a:p>
          <a:p>
            <a:pPr marL="342900" marR="0" lvl="0" indent="-342900">
              <a:lnSpc>
                <a:spcPct val="115000"/>
              </a:lnSpc>
              <a:spcBef>
                <a:spcPts val="0"/>
              </a:spcBef>
              <a:spcAft>
                <a:spcPts val="100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New Homeowners:</a:t>
            </a:r>
            <a:r>
              <a:rPr lang="en-US" sz="2200" dirty="0">
                <a:effectLst/>
                <a:latin typeface="Arial" panose="020B0604020202020204" pitchFamily="34" charset="0"/>
                <a:ea typeface="Calibri" panose="020F0502020204030204" pitchFamily="34" charset="0"/>
                <a:cs typeface="Arial" panose="020B0604020202020204" pitchFamily="34" charset="0"/>
              </a:rPr>
              <a:t> Owners who have recently purchased the homes (2 yrs. or less) have not experienced outages monitored within the researched timeframe. They do not understand the need to UG the lines, making them less likely to accept equipment for the project to proceed. </a:t>
            </a:r>
          </a:p>
          <a:p>
            <a:pPr marL="342900" indent="-342900">
              <a:lnSpc>
                <a:spcPct val="115000"/>
              </a:lnSpc>
              <a:spcBef>
                <a:spcPts val="0"/>
              </a:spcBef>
              <a:spcAft>
                <a:spcPts val="100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Construction changes</a:t>
            </a:r>
            <a:r>
              <a:rPr lang="en-US" sz="2200" dirty="0">
                <a:effectLst/>
                <a:latin typeface="Arial" panose="020B0604020202020204" pitchFamily="34" charset="0"/>
                <a:ea typeface="Calibri" panose="020F0502020204030204" pitchFamily="34" charset="0"/>
                <a:cs typeface="Arial" panose="020B0604020202020204" pitchFamily="34" charset="0"/>
              </a:rPr>
              <a:t> – The landowner must be re-engaged with to ensure they approve of any construction directed changes that occur after the acquisition phase.</a:t>
            </a:r>
          </a:p>
          <a:p>
            <a:pPr marL="342900" marR="0" lvl="0" indent="-342900">
              <a:lnSpc>
                <a:spcPct val="115000"/>
              </a:lnSpc>
              <a:spcBef>
                <a:spcPts val="0"/>
              </a:spcBef>
              <a:spcAft>
                <a:spcPts val="100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941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58539" y="3167390"/>
            <a:ext cx="5236127" cy="584775"/>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Keys to Success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4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48E90-7320-4248-9325-61B9BAC90153}"/>
              </a:ext>
            </a:extLst>
          </p:cNvPr>
          <p:cNvSpPr txBox="1"/>
          <p:nvPr/>
        </p:nvSpPr>
        <p:spPr>
          <a:xfrm>
            <a:off x="2531166" y="369437"/>
            <a:ext cx="5791200" cy="4992072"/>
          </a:xfrm>
          <a:prstGeom prst="rect">
            <a:avLst/>
          </a:prstGeom>
          <a:noFill/>
        </p:spPr>
        <p:txBody>
          <a:bodyPr wrap="square">
            <a:spAutoFit/>
          </a:bodyPr>
          <a:lstStyle/>
          <a:p>
            <a:pPr algn="ctr">
              <a:lnSpc>
                <a:spcPct val="115000"/>
              </a:lnSpc>
              <a:spcBef>
                <a:spcPts val="0"/>
              </a:spcBef>
              <a:spcAft>
                <a:spcPts val="1000"/>
              </a:spcAft>
            </a:pPr>
            <a:r>
              <a:rPr lang="en-US" sz="2800" b="1" u="sng" dirty="0">
                <a:latin typeface="Arial" panose="020B0604020202020204" pitchFamily="34" charset="0"/>
                <a:ea typeface="Calibri" panose="020F0502020204030204" pitchFamily="34" charset="0"/>
                <a:cs typeface="Arial" panose="020B0604020202020204" pitchFamily="34" charset="0"/>
              </a:rPr>
              <a:t>Keys to Success</a:t>
            </a:r>
          </a:p>
          <a:p>
            <a:pPr algn="ctr">
              <a:lnSpc>
                <a:spcPct val="115000"/>
              </a:lnSpc>
              <a:spcBef>
                <a:spcPts val="0"/>
              </a:spcBef>
              <a:spcAft>
                <a:spcPts val="1000"/>
              </a:spcAft>
            </a:pPr>
            <a:endParaRPr lang="en-US" sz="900" b="1" u="sng"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spcBef>
                <a:spcPts val="0"/>
              </a:spcBef>
              <a:spcAft>
                <a:spcPts val="10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Public Outreach: </a:t>
            </a:r>
            <a:r>
              <a:rPr lang="en-US" sz="2200" dirty="0">
                <a:latin typeface="Arial" panose="020B0604020202020204" pitchFamily="34" charset="0"/>
                <a:ea typeface="Calibri" panose="020F0502020204030204" pitchFamily="34" charset="0"/>
                <a:cs typeface="Arial" panose="020B0604020202020204" pitchFamily="34" charset="0"/>
              </a:rPr>
              <a:t>Connect, inform, and get feedback from the local community and/or customers.</a:t>
            </a:r>
          </a:p>
          <a:p>
            <a:pPr marL="342900" indent="-342900">
              <a:lnSpc>
                <a:spcPct val="115000"/>
              </a:lnSpc>
              <a:spcBef>
                <a:spcPts val="0"/>
              </a:spcBef>
              <a:spcAft>
                <a:spcPts val="10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Training:</a:t>
            </a:r>
            <a:r>
              <a:rPr lang="en-US" sz="2200" dirty="0">
                <a:latin typeface="Arial" panose="020B0604020202020204" pitchFamily="34" charset="0"/>
                <a:ea typeface="Calibri" panose="020F0502020204030204" pitchFamily="34" charset="0"/>
                <a:cs typeface="Arial" panose="020B0604020202020204" pitchFamily="34" charset="0"/>
              </a:rPr>
              <a:t> Quality training for all employees on Company’s overall objective and strategy for negotiations,</a:t>
            </a:r>
            <a:r>
              <a:rPr lang="en-US" sz="2200" b="1" dirty="0">
                <a:latin typeface="Arial" panose="020B0604020202020204" pitchFamily="34" charset="0"/>
                <a:ea typeface="Calibri" panose="020F0502020204030204" pitchFamily="34" charset="0"/>
                <a:cs typeface="Arial" panose="020B0604020202020204" pitchFamily="34" charset="0"/>
              </a:rPr>
              <a:t> </a:t>
            </a:r>
            <a:r>
              <a:rPr lang="en-US" sz="2200" dirty="0">
                <a:latin typeface="Arial" panose="020B0604020202020204" pitchFamily="34" charset="0"/>
                <a:ea typeface="Calibri" panose="020F0502020204030204" pitchFamily="34" charset="0"/>
                <a:cs typeface="Arial" panose="020B0604020202020204" pitchFamily="34" charset="0"/>
              </a:rPr>
              <a:t>unresponsive landowners, landowners that elect to decline, or legal matters that inhibit the ability to acquire the easement rights.</a:t>
            </a:r>
            <a:endParaRPr lang="en-US" sz="22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048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48E90-7320-4248-9325-61B9BAC90153}"/>
              </a:ext>
            </a:extLst>
          </p:cNvPr>
          <p:cNvSpPr txBox="1"/>
          <p:nvPr/>
        </p:nvSpPr>
        <p:spPr>
          <a:xfrm>
            <a:off x="2531166" y="369437"/>
            <a:ext cx="5791200" cy="4602735"/>
          </a:xfrm>
          <a:prstGeom prst="rect">
            <a:avLst/>
          </a:prstGeom>
          <a:noFill/>
        </p:spPr>
        <p:txBody>
          <a:bodyPr wrap="square">
            <a:spAutoFit/>
          </a:bodyPr>
          <a:lstStyle/>
          <a:p>
            <a:pPr algn="ctr">
              <a:lnSpc>
                <a:spcPct val="115000"/>
              </a:lnSpc>
              <a:spcBef>
                <a:spcPts val="0"/>
              </a:spcBef>
              <a:spcAft>
                <a:spcPts val="1000"/>
              </a:spcAft>
            </a:pPr>
            <a:r>
              <a:rPr lang="en-US" sz="2800" b="1" u="sng" dirty="0">
                <a:latin typeface="Arial" panose="020B0604020202020204" pitchFamily="34" charset="0"/>
                <a:ea typeface="Calibri" panose="020F0502020204030204" pitchFamily="34" charset="0"/>
                <a:cs typeface="Arial" panose="020B0604020202020204" pitchFamily="34" charset="0"/>
              </a:rPr>
              <a:t>Keys to Success</a:t>
            </a:r>
          </a:p>
          <a:p>
            <a:pPr algn="ctr">
              <a:lnSpc>
                <a:spcPct val="115000"/>
              </a:lnSpc>
              <a:spcBef>
                <a:spcPts val="0"/>
              </a:spcBef>
              <a:spcAft>
                <a:spcPts val="1000"/>
              </a:spcAft>
            </a:pPr>
            <a:endParaRPr lang="en-US" sz="900" b="1" u="sng"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spcBef>
                <a:spcPts val="0"/>
              </a:spcBef>
              <a:spcAft>
                <a:spcPts val="10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Construction Design:  </a:t>
            </a:r>
            <a:r>
              <a:rPr lang="en-US" sz="2200" dirty="0">
                <a:latin typeface="Arial" panose="020B0604020202020204" pitchFamily="34" charset="0"/>
                <a:ea typeface="Calibri" panose="020F0502020204030204" pitchFamily="34" charset="0"/>
                <a:cs typeface="Arial" panose="020B0604020202020204" pitchFamily="34" charset="0"/>
              </a:rPr>
              <a:t>Ensure all stakeholders are well informed with primary and alternative locations for equipment and routing of the underground lines.</a:t>
            </a:r>
            <a:endParaRPr lang="en-US" sz="22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Stakeholder Communication:</a:t>
            </a:r>
            <a:r>
              <a:rPr lang="en-US" sz="2200" dirty="0">
                <a:effectLst/>
                <a:latin typeface="Arial" panose="020B0604020202020204" pitchFamily="34" charset="0"/>
                <a:ea typeface="Calibri" panose="020F0502020204030204" pitchFamily="34" charset="0"/>
                <a:cs typeface="Arial" panose="020B0604020202020204" pitchFamily="34" charset="0"/>
              </a:rPr>
              <a:t> Open meetings with all stakeholders to review concerns early on, assist with gathering options to maintain acquisition success.</a:t>
            </a:r>
            <a:endParaRPr lang="en-US" sz="22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335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2F0A047-45AC-490D-8B9E-9EB9516D3C42}"/>
              </a:ext>
            </a:extLst>
          </p:cNvPr>
          <p:cNvSpPr>
            <a:spLocks noGrp="1"/>
          </p:cNvSpPr>
          <p:nvPr>
            <p:ph type="ctrTitle" sz="quarter"/>
          </p:nvPr>
        </p:nvSpPr>
        <p:spPr>
          <a:xfrm>
            <a:off x="2362200" y="1143000"/>
            <a:ext cx="5638800" cy="2438400"/>
          </a:xfrm>
        </p:spPr>
        <p:txBody>
          <a:bodyPr wrap="square" anchor="b">
            <a:normAutofit/>
          </a:bodyPr>
          <a:lstStyle/>
          <a:p>
            <a:pPr algn="ctr"/>
            <a:r>
              <a:rPr lang="en-US" dirty="0"/>
              <a:t>Questions?</a:t>
            </a:r>
          </a:p>
        </p:txBody>
      </p:sp>
    </p:spTree>
    <p:extLst>
      <p:ext uri="{BB962C8B-B14F-4D97-AF65-F5344CB8AC3E}">
        <p14:creationId xmlns:p14="http://schemas.microsoft.com/office/powerpoint/2010/main" val="324253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976967" y="948085"/>
            <a:ext cx="5408762" cy="3908762"/>
          </a:xfrm>
          <a:prstGeom prst="rect">
            <a:avLst/>
          </a:prstGeom>
          <a:noFill/>
        </p:spPr>
        <p:txBody>
          <a:bodyPr wrap="square">
            <a:spAutoFit/>
          </a:bodyPr>
          <a:lstStyle/>
          <a:p>
            <a:pPr algn="ctr"/>
            <a:r>
              <a:rPr lang="en-US" sz="3200" b="1" u="sng" dirty="0">
                <a:latin typeface="Arial" panose="020B0604020202020204" pitchFamily="34" charset="0"/>
                <a:cs typeface="Arial" panose="020B0604020202020204" pitchFamily="34" charset="0"/>
              </a:rPr>
              <a:t>Topics of Discussion</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Benefits of Underground Distribution</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Examples of Equipment</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Challenges of Negotiation</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Keys to Success</a:t>
            </a:r>
          </a:p>
        </p:txBody>
      </p:sp>
    </p:spTree>
    <p:extLst>
      <p:ext uri="{BB962C8B-B14F-4D97-AF65-F5344CB8AC3E}">
        <p14:creationId xmlns:p14="http://schemas.microsoft.com/office/powerpoint/2010/main" val="22565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32035" y="2767280"/>
            <a:ext cx="5236127" cy="1508105"/>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Benefits of Underground Distribution</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9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e tree takes down power lines, power pole on 22nd Street in Columbus |  Columbus Ledger-Enquirer">
            <a:extLst>
              <a:ext uri="{FF2B5EF4-FFF2-40B4-BE49-F238E27FC236}">
                <a16:creationId xmlns:a16="http://schemas.microsoft.com/office/drawing/2014/main" id="{704FF635-29E2-4443-AD41-48BFA8A78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280" y="3429000"/>
            <a:ext cx="4797737" cy="29252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4F2B00-3349-4DD1-A17D-CD3516DDFCCE}"/>
              </a:ext>
            </a:extLst>
          </p:cNvPr>
          <p:cNvPicPr>
            <a:picLocks noChangeAspect="1"/>
          </p:cNvPicPr>
          <p:nvPr/>
        </p:nvPicPr>
        <p:blipFill rotWithShape="1">
          <a:blip r:embed="rId3"/>
          <a:srcRect r="13808"/>
          <a:stretch/>
        </p:blipFill>
        <p:spPr>
          <a:xfrm>
            <a:off x="2928280" y="503713"/>
            <a:ext cx="4797737" cy="2799651"/>
          </a:xfrm>
          <a:prstGeom prst="rect">
            <a:avLst/>
          </a:prstGeom>
        </p:spPr>
      </p:pic>
    </p:spTree>
    <p:extLst>
      <p:ext uri="{BB962C8B-B14F-4D97-AF65-F5344CB8AC3E}">
        <p14:creationId xmlns:p14="http://schemas.microsoft.com/office/powerpoint/2010/main" val="362253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3004312" y="797510"/>
            <a:ext cx="5238539" cy="5262979"/>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Benefits of Underground Distribution</a:t>
            </a:r>
          </a:p>
          <a:p>
            <a:pPr algn="ct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Improve the quality of electric service</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Minimize service interruptions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Increase safety in the service area following an extreme weather event</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Restore power more quickly following major storms</a:t>
            </a:r>
          </a:p>
        </p:txBody>
      </p:sp>
    </p:spTree>
    <p:extLst>
      <p:ext uri="{BB962C8B-B14F-4D97-AF65-F5344CB8AC3E}">
        <p14:creationId xmlns:p14="http://schemas.microsoft.com/office/powerpoint/2010/main" val="384310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45287" y="3167390"/>
            <a:ext cx="5236127" cy="523220"/>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Examples of Equipment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4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41875" y="513353"/>
            <a:ext cx="5052847" cy="523220"/>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Examples of Equipment</a:t>
            </a:r>
          </a:p>
        </p:txBody>
      </p:sp>
      <p:sp>
        <p:nvSpPr>
          <p:cNvPr id="9" name="TextBox 8">
            <a:extLst>
              <a:ext uri="{FF2B5EF4-FFF2-40B4-BE49-F238E27FC236}">
                <a16:creationId xmlns:a16="http://schemas.microsoft.com/office/drawing/2014/main" id="{A1C5886D-753C-40DB-8083-E3E2567FF404}"/>
              </a:ext>
            </a:extLst>
          </p:cNvPr>
          <p:cNvSpPr txBox="1"/>
          <p:nvPr/>
        </p:nvSpPr>
        <p:spPr>
          <a:xfrm>
            <a:off x="2841875" y="1362941"/>
            <a:ext cx="5052847" cy="400110"/>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Single Phase Padmount Transformer</a:t>
            </a:r>
          </a:p>
        </p:txBody>
      </p:sp>
      <p:pic>
        <p:nvPicPr>
          <p:cNvPr id="5" name="Content Placeholder 9">
            <a:extLst>
              <a:ext uri="{FF2B5EF4-FFF2-40B4-BE49-F238E27FC236}">
                <a16:creationId xmlns:a16="http://schemas.microsoft.com/office/drawing/2014/main" id="{862280F3-4314-4822-BE90-4B2651351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874" y="2209800"/>
            <a:ext cx="5052847" cy="3789635"/>
          </a:xfrm>
          <a:prstGeom prst="rect">
            <a:avLst/>
          </a:prstGeom>
        </p:spPr>
      </p:pic>
    </p:spTree>
    <p:extLst>
      <p:ext uri="{BB962C8B-B14F-4D97-AF65-F5344CB8AC3E}">
        <p14:creationId xmlns:p14="http://schemas.microsoft.com/office/powerpoint/2010/main" val="99994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41875" y="513353"/>
            <a:ext cx="5052847" cy="523220"/>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Examples of Equipment</a:t>
            </a:r>
          </a:p>
        </p:txBody>
      </p:sp>
      <p:pic>
        <p:nvPicPr>
          <p:cNvPr id="7" name="Content Placeholder 6">
            <a:extLst>
              <a:ext uri="{FF2B5EF4-FFF2-40B4-BE49-F238E27FC236}">
                <a16:creationId xmlns:a16="http://schemas.microsoft.com/office/drawing/2014/main" id="{918BCBBD-AA61-4382-87EC-42925C573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875" y="2089419"/>
            <a:ext cx="5052847" cy="3789635"/>
          </a:xfrm>
          <a:prstGeom prst="rect">
            <a:avLst/>
          </a:prstGeom>
        </p:spPr>
      </p:pic>
      <p:sp>
        <p:nvSpPr>
          <p:cNvPr id="9" name="TextBox 8">
            <a:extLst>
              <a:ext uri="{FF2B5EF4-FFF2-40B4-BE49-F238E27FC236}">
                <a16:creationId xmlns:a16="http://schemas.microsoft.com/office/drawing/2014/main" id="{A1C5886D-753C-40DB-8083-E3E2567FF404}"/>
              </a:ext>
            </a:extLst>
          </p:cNvPr>
          <p:cNvSpPr txBox="1"/>
          <p:nvPr/>
        </p:nvSpPr>
        <p:spPr>
          <a:xfrm>
            <a:off x="2841875" y="1362941"/>
            <a:ext cx="5052847" cy="400110"/>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Above Ground Pedestal</a:t>
            </a:r>
          </a:p>
        </p:txBody>
      </p:sp>
    </p:spTree>
    <p:extLst>
      <p:ext uri="{BB962C8B-B14F-4D97-AF65-F5344CB8AC3E}">
        <p14:creationId xmlns:p14="http://schemas.microsoft.com/office/powerpoint/2010/main" val="367278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79A92-5A13-4889-880D-FA8BD7EBCA37}"/>
              </a:ext>
            </a:extLst>
          </p:cNvPr>
          <p:cNvSpPr txBox="1"/>
          <p:nvPr/>
        </p:nvSpPr>
        <p:spPr>
          <a:xfrm>
            <a:off x="2841875" y="513353"/>
            <a:ext cx="5052847" cy="523220"/>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Examples of Equipment</a:t>
            </a:r>
          </a:p>
        </p:txBody>
      </p:sp>
      <p:sp>
        <p:nvSpPr>
          <p:cNvPr id="9" name="TextBox 8">
            <a:extLst>
              <a:ext uri="{FF2B5EF4-FFF2-40B4-BE49-F238E27FC236}">
                <a16:creationId xmlns:a16="http://schemas.microsoft.com/office/drawing/2014/main" id="{A1C5886D-753C-40DB-8083-E3E2567FF404}"/>
              </a:ext>
            </a:extLst>
          </p:cNvPr>
          <p:cNvSpPr txBox="1"/>
          <p:nvPr/>
        </p:nvSpPr>
        <p:spPr>
          <a:xfrm>
            <a:off x="2841875" y="1362941"/>
            <a:ext cx="5052847" cy="400110"/>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3-phase Padmount Transformer</a:t>
            </a:r>
          </a:p>
        </p:txBody>
      </p:sp>
      <p:pic>
        <p:nvPicPr>
          <p:cNvPr id="5" name="Picture 2">
            <a:extLst>
              <a:ext uri="{FF2B5EF4-FFF2-40B4-BE49-F238E27FC236}">
                <a16:creationId xmlns:a16="http://schemas.microsoft.com/office/drawing/2014/main" id="{A84E09CC-5D47-447E-A2AB-D101B61F2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2" b="24576"/>
          <a:stretch/>
        </p:blipFill>
        <p:spPr bwMode="auto">
          <a:xfrm>
            <a:off x="2841874" y="2089419"/>
            <a:ext cx="5052847" cy="388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81607"/>
      </p:ext>
    </p:extLst>
  </p:cSld>
  <p:clrMapOvr>
    <a:masterClrMapping/>
  </p:clrMapOvr>
</p:sld>
</file>

<file path=ppt/theme/theme1.xml><?xml version="1.0" encoding="utf-8"?>
<a:theme xmlns:a="http://schemas.openxmlformats.org/drawingml/2006/main" name="MS_PPTProjStatus">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9B887AEABB5E41977CC5143C1F4F3C" ma:contentTypeVersion="4" ma:contentTypeDescription="Create a new document." ma:contentTypeScope="" ma:versionID="f7e968af09ab3831f10acf6611f109bb">
  <xsd:schema xmlns:xsd="http://www.w3.org/2001/XMLSchema" xmlns:xs="http://www.w3.org/2001/XMLSchema" xmlns:p="http://schemas.microsoft.com/office/2006/metadata/properties" xmlns:ns2="85d4d0b7-91f8-4f01-85a8-8002c4c52cc2" targetNamespace="http://schemas.microsoft.com/office/2006/metadata/properties" ma:root="true" ma:fieldsID="609907b87c84dd1f6bcdcbc2f8b51a96" ns2:_="">
    <xsd:import namespace="85d4d0b7-91f8-4f01-85a8-8002c4c52c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4d0b7-91f8-4f01-85a8-8002c4c52c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E96C0A-3A2B-4C6E-9BCB-14EAD1A4697E}">
  <ds:schemaRefs>
    <ds:schemaRef ds:uri="http://schemas.openxmlformats.org/package/2006/metadata/core-properties"/>
    <ds:schemaRef ds:uri="http://schemas.microsoft.com/office/2006/documentManagement/types"/>
    <ds:schemaRef ds:uri="http://purl.org/dc/dcmitype/"/>
    <ds:schemaRef ds:uri="http://purl.org/dc/elements/1.1/"/>
    <ds:schemaRef ds:uri="85d4d0b7-91f8-4f01-85a8-8002c4c52cc2"/>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07AD24-0858-4D5C-9588-348A047DDCAF}">
  <ds:schemaRefs>
    <ds:schemaRef ds:uri="85d4d0b7-91f8-4f01-85a8-8002c4c52c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3E240A-0D8A-4D23-BEBC-4BD733D784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554</Words>
  <Application>Microsoft Office PowerPoint</Application>
  <PresentationFormat>On-screen Show (4:3)</PresentationFormat>
  <Paragraphs>73</Paragraphs>
  <Slides>18</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 Black</vt:lpstr>
      <vt:lpstr>Calibri</vt:lpstr>
      <vt:lpstr>Times New Roman</vt:lpstr>
      <vt:lpstr>Verdana</vt:lpstr>
      <vt:lpstr>Wingdings</vt:lpstr>
      <vt:lpstr>MS_PPTProjStatus</vt:lpstr>
      <vt:lpstr>Custom Design</vt:lpstr>
      <vt:lpstr>1_Custom Design</vt:lpstr>
      <vt:lpstr>IRWA UTILITY DAY SEMINAR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Approach</dc:title>
  <dc:creator>Kristina Breeding</dc:creator>
  <cp:lastModifiedBy>Garrett Gill</cp:lastModifiedBy>
  <cp:revision>84</cp:revision>
  <cp:lastPrinted>2020-12-04T15:21:53Z</cp:lastPrinted>
  <dcterms:created xsi:type="dcterms:W3CDTF">2020-11-20T03:56:22Z</dcterms:created>
  <dcterms:modified xsi:type="dcterms:W3CDTF">2021-01-04T18:53:29Z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0x010100E09B887AEABB5E41977CC5143C1F4F3C</vt:lpwstr>
  </property>
</Properties>
</file>